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03"/>
  </p:notesMasterIdLst>
  <p:handoutMasterIdLst>
    <p:handoutMasterId r:id="rId104"/>
  </p:handoutMasterIdLst>
  <p:sldIdLst>
    <p:sldId id="1362" r:id="rId4"/>
    <p:sldId id="1392" r:id="rId5"/>
    <p:sldId id="1345" r:id="rId6"/>
    <p:sldId id="1346" r:id="rId7"/>
    <p:sldId id="1341" r:id="rId8"/>
    <p:sldId id="1347" r:id="rId9"/>
    <p:sldId id="1348" r:id="rId10"/>
    <p:sldId id="1343" r:id="rId11"/>
    <p:sldId id="1349" r:id="rId12"/>
    <p:sldId id="1350" r:id="rId13"/>
    <p:sldId id="1351" r:id="rId14"/>
    <p:sldId id="1352" r:id="rId15"/>
    <p:sldId id="1353" r:id="rId16"/>
    <p:sldId id="1354" r:id="rId17"/>
    <p:sldId id="1355" r:id="rId18"/>
    <p:sldId id="1356" r:id="rId19"/>
    <p:sldId id="1357" r:id="rId20"/>
    <p:sldId id="1358" r:id="rId21"/>
    <p:sldId id="1359" r:id="rId22"/>
    <p:sldId id="1360" r:id="rId23"/>
    <p:sldId id="1361" r:id="rId24"/>
    <p:sldId id="1377" r:id="rId25"/>
    <p:sldId id="1397" r:id="rId26"/>
    <p:sldId id="1294" r:id="rId27"/>
    <p:sldId id="1295" r:id="rId28"/>
    <p:sldId id="1296" r:id="rId29"/>
    <p:sldId id="1297" r:id="rId30"/>
    <p:sldId id="1298" r:id="rId31"/>
    <p:sldId id="1299" r:id="rId32"/>
    <p:sldId id="1300" r:id="rId33"/>
    <p:sldId id="1301" r:id="rId34"/>
    <p:sldId id="1302" r:id="rId35"/>
    <p:sldId id="1303" r:id="rId36"/>
    <p:sldId id="1381" r:id="rId37"/>
    <p:sldId id="1304" r:id="rId38"/>
    <p:sldId id="1393" r:id="rId39"/>
    <p:sldId id="1395" r:id="rId40"/>
    <p:sldId id="1305" r:id="rId41"/>
    <p:sldId id="1306" r:id="rId42"/>
    <p:sldId id="1307" r:id="rId43"/>
    <p:sldId id="1308" r:id="rId44"/>
    <p:sldId id="1398" r:id="rId45"/>
    <p:sldId id="1386" r:id="rId46"/>
    <p:sldId id="1385" r:id="rId47"/>
    <p:sldId id="1388" r:id="rId48"/>
    <p:sldId id="1387" r:id="rId49"/>
    <p:sldId id="1328" r:id="rId50"/>
    <p:sldId id="1288" r:id="rId51"/>
    <p:sldId id="1030" r:id="rId52"/>
    <p:sldId id="1045" r:id="rId53"/>
    <p:sldId id="1031" r:id="rId54"/>
    <p:sldId id="1032" r:id="rId55"/>
    <p:sldId id="1210" r:id="rId56"/>
    <p:sldId id="1212" r:id="rId57"/>
    <p:sldId id="1213" r:id="rId58"/>
    <p:sldId id="1214" r:id="rId59"/>
    <p:sldId id="1215" r:id="rId60"/>
    <p:sldId id="1272" r:id="rId61"/>
    <p:sldId id="1216" r:id="rId62"/>
    <p:sldId id="1217" r:id="rId63"/>
    <p:sldId id="1218" r:id="rId64"/>
    <p:sldId id="1219" r:id="rId65"/>
    <p:sldId id="1220" r:id="rId66"/>
    <p:sldId id="1223" r:id="rId67"/>
    <p:sldId id="1283" r:id="rId68"/>
    <p:sldId id="1335" r:id="rId69"/>
    <p:sldId id="1270" r:id="rId70"/>
    <p:sldId id="1267" r:id="rId71"/>
    <p:sldId id="1245" r:id="rId72"/>
    <p:sldId id="1246" r:id="rId73"/>
    <p:sldId id="1247" r:id="rId74"/>
    <p:sldId id="1252" r:id="rId75"/>
    <p:sldId id="1337" r:id="rId76"/>
    <p:sldId id="1255" r:id="rId77"/>
    <p:sldId id="1256" r:id="rId78"/>
    <p:sldId id="1396" r:id="rId79"/>
    <p:sldId id="1257" r:id="rId80"/>
    <p:sldId id="1271" r:id="rId81"/>
    <p:sldId id="1338" r:id="rId82"/>
    <p:sldId id="1262" r:id="rId83"/>
    <p:sldId id="1391" r:id="rId84"/>
    <p:sldId id="1331" r:id="rId85"/>
    <p:sldId id="1340" r:id="rId86"/>
    <p:sldId id="1394" r:id="rId87"/>
    <p:sldId id="1375" r:id="rId88"/>
    <p:sldId id="1368" r:id="rId89"/>
    <p:sldId id="1365" r:id="rId90"/>
    <p:sldId id="1366" r:id="rId91"/>
    <p:sldId id="1367" r:id="rId92"/>
    <p:sldId id="1376" r:id="rId93"/>
    <p:sldId id="1390" r:id="rId94"/>
    <p:sldId id="1105" r:id="rId95"/>
    <p:sldId id="1286" r:id="rId96"/>
    <p:sldId id="1266" r:id="rId97"/>
    <p:sldId id="1369" r:id="rId98"/>
    <p:sldId id="1370" r:id="rId99"/>
    <p:sldId id="1371" r:id="rId100"/>
    <p:sldId id="1372" r:id="rId101"/>
    <p:sldId id="1373" r:id="rId102"/>
  </p:sldIdLst>
  <p:sldSz cx="9906000" cy="6858000" type="A4"/>
  <p:notesSz cx="6623050" cy="98107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Imago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4A01"/>
    <a:srgbClr val="0066FF"/>
    <a:srgbClr val="66FFFF"/>
    <a:srgbClr val="FF2B01"/>
    <a:srgbClr val="F0F45E"/>
    <a:srgbClr val="F33E0D"/>
    <a:srgbClr val="FFFF53"/>
    <a:srgbClr val="FFFF25"/>
    <a:srgbClr val="006699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5" autoAdjust="0"/>
    <p:restoredTop sz="99112" autoAdjust="0"/>
  </p:normalViewPr>
  <p:slideViewPr>
    <p:cSldViewPr snapToGrid="0">
      <p:cViewPr>
        <p:scale>
          <a:sx n="73" d="100"/>
          <a:sy n="73" d="100"/>
        </p:scale>
        <p:origin x="-1686" y="-810"/>
      </p:cViewPr>
      <p:guideLst>
        <p:guide orient="horz" pos="527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32" d="100"/>
          <a:sy n="32" d="100"/>
        </p:scale>
        <p:origin x="-1590" y="-90"/>
      </p:cViewPr>
      <p:guideLst>
        <p:guide orient="horz" pos="3090"/>
        <p:guide pos="208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\Documents\Spreadsheets\Crystallized%20by%20Malia%20and%20Obmolov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trick\Documents\write%20up\Figures%20for%20acta%20crys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trick\Documents\write%20up\Figures%20for%20acta%20cryst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trick\Documents\write%20up\Figures%20for%20acta%20cryst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k.douglas\Documents\Spreadsheets\MMS%20and%20combinatorial\Three%20proteins%20MMS%20dilution%20ser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1400" baseline="0" dirty="0" smtClean="0"/>
              <a:t>Crystallization by </a:t>
            </a:r>
            <a:r>
              <a:rPr lang="en-GB" sz="1400" baseline="0" dirty="0"/>
              <a:t>Obmolova and Malia (Janssen Inc)</a:t>
            </a:r>
            <a:endParaRPr lang="en-GB" sz="1400" dirty="0"/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Sheet1!$A$3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006699"/>
            </a:solidFill>
            <a:ln w="22225">
              <a:solidFill>
                <a:srgbClr val="0066FF"/>
              </a:solidFill>
            </a:ln>
          </c:spPr>
          <c:cat>
            <c:strRef>
              <c:f>Sheet1!$B$2:$C$2</c:f>
              <c:strCache>
                <c:ptCount val="2"/>
                <c:pt idx="0">
                  <c:v>Without rMMS</c:v>
                </c:pt>
                <c:pt idx="1">
                  <c:v>With rMMS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Complexes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rgbClr val="0066FF"/>
              </a:solidFill>
            </a:ln>
          </c:spPr>
          <c:cat>
            <c:strRef>
              <c:f>Sheet1!$B$2:$C$2</c:f>
              <c:strCache>
                <c:ptCount val="2"/>
                <c:pt idx="0">
                  <c:v>Without rMMS</c:v>
                </c:pt>
                <c:pt idx="1">
                  <c:v>With rMMS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Fabs</c:v>
                </c:pt>
              </c:strCache>
            </c:strRef>
          </c:tx>
          <c:spPr>
            <a:solidFill>
              <a:srgbClr val="F0F45E"/>
            </a:solidFill>
            <a:ln w="22225">
              <a:solidFill>
                <a:schemeClr val="bg1">
                  <a:lumMod val="60000"/>
                  <a:lumOff val="40000"/>
                </a:schemeClr>
              </a:solidFill>
            </a:ln>
          </c:spPr>
          <c:cat>
            <c:strRef>
              <c:f>Sheet1!$B$2:$C$2</c:f>
              <c:strCache>
                <c:ptCount val="2"/>
                <c:pt idx="0">
                  <c:v>Without rMMS</c:v>
                </c:pt>
                <c:pt idx="1">
                  <c:v>With rMMS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18</c:v>
                </c:pt>
                <c:pt idx="1">
                  <c:v>17</c:v>
                </c:pt>
              </c:numCache>
            </c:numRef>
          </c:val>
        </c:ser>
        <c:gapWidth val="95"/>
        <c:overlap val="100"/>
        <c:axId val="35551872"/>
        <c:axId val="35557760"/>
      </c:barChart>
      <c:catAx>
        <c:axId val="35551872"/>
        <c:scaling>
          <c:orientation val="minMax"/>
        </c:scaling>
        <c:axPos val="b"/>
        <c:numFmt formatCode="General" sourceLinked="1"/>
        <c:majorTickMark val="none"/>
        <c:tickLblPos val="nextTo"/>
        <c:crossAx val="35557760"/>
        <c:crosses val="autoZero"/>
        <c:auto val="1"/>
        <c:lblAlgn val="ctr"/>
        <c:lblOffset val="100"/>
      </c:catAx>
      <c:valAx>
        <c:axId val="355577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Number of structures</a:t>
                </a:r>
              </a:p>
            </c:rich>
          </c:tx>
          <c:layout>
            <c:manualLayout>
              <c:xMode val="edge"/>
              <c:yMode val="edge"/>
              <c:x val="8.3333393949313286E-2"/>
              <c:y val="0.21167687372411767"/>
            </c:manualLayout>
          </c:layout>
        </c:title>
        <c:numFmt formatCode="General" sourceLinked="1"/>
        <c:majorTickMark val="none"/>
        <c:tickLblPos val="nextTo"/>
        <c:crossAx val="35551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en-US"/>
          </a:p>
        </c:txPr>
      </c:dTable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'B1 MMS in Precipitant #wells'!$C$2</c:f>
              <c:strCache>
                <c:ptCount val="1"/>
                <c:pt idx="0">
                  <c:v>Xylanase</c:v>
                </c:pt>
              </c:strCache>
            </c:strRef>
          </c:tx>
          <c:spPr>
            <a:solidFill>
              <a:srgbClr val="0000A4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#wells'!$C$3:$C$16</c:f>
              <c:numCache>
                <c:formatCode>General</c:formatCode>
                <c:ptCount val="14"/>
                <c:pt idx="0">
                  <c:v>0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36</c:v>
                </c:pt>
                <c:pt idx="6">
                  <c:v>44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'B1 MMS in Precipitant #wells'!$D$2</c:f>
              <c:strCache>
                <c:ptCount val="1"/>
                <c:pt idx="0">
                  <c:v>Trypsin</c:v>
                </c:pt>
              </c:strCache>
            </c:strRef>
          </c:tx>
          <c:spPr>
            <a:solidFill>
              <a:srgbClr val="14DCDC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#wells'!$D$3:$D$16</c:f>
              <c:numCache>
                <c:formatCode>General</c:formatCode>
                <c:ptCount val="14"/>
                <c:pt idx="0">
                  <c:v>0</c:v>
                </c:pt>
                <c:pt idx="1">
                  <c:v>36</c:v>
                </c:pt>
                <c:pt idx="2">
                  <c:v>35</c:v>
                </c:pt>
                <c:pt idx="3">
                  <c:v>36</c:v>
                </c:pt>
                <c:pt idx="4">
                  <c:v>36</c:v>
                </c:pt>
                <c:pt idx="5">
                  <c:v>31</c:v>
                </c:pt>
                <c:pt idx="6">
                  <c:v>33</c:v>
                </c:pt>
                <c:pt idx="7">
                  <c:v>36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'B1 MMS in Precipitant #wells'!$E$2</c:f>
              <c:strCache>
                <c:ptCount val="1"/>
                <c:pt idx="0">
                  <c:v>Thermolys.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#wells'!$E$3:$E$16</c:f>
              <c:numCache>
                <c:formatCode>General</c:formatCode>
                <c:ptCount val="14"/>
                <c:pt idx="0">
                  <c:v>0</c:v>
                </c:pt>
                <c:pt idx="1">
                  <c:v>53</c:v>
                </c:pt>
                <c:pt idx="2">
                  <c:v>51</c:v>
                </c:pt>
                <c:pt idx="3">
                  <c:v>48</c:v>
                </c:pt>
                <c:pt idx="4">
                  <c:v>53</c:v>
                </c:pt>
                <c:pt idx="5">
                  <c:v>43</c:v>
                </c:pt>
                <c:pt idx="6">
                  <c:v>26</c:v>
                </c:pt>
                <c:pt idx="7">
                  <c:v>31</c:v>
                </c:pt>
                <c:pt idx="8">
                  <c:v>19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48</c:v>
                </c:pt>
              </c:numCache>
            </c:numRef>
          </c:val>
        </c:ser>
        <c:ser>
          <c:idx val="3"/>
          <c:order val="3"/>
          <c:tx>
            <c:strRef>
              <c:f>'B1 MMS in Precipitant #wells'!$F$2</c:f>
              <c:strCache>
                <c:ptCount val="1"/>
                <c:pt idx="0">
                  <c:v>Thaumatin</c:v>
                </c:pt>
              </c:strCache>
            </c:strRef>
          </c:tx>
          <c:spPr>
            <a:solidFill>
              <a:srgbClr val="FF6161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#wells'!$F$3:$F$16</c:f>
              <c:numCache>
                <c:formatCode>General</c:formatCode>
                <c:ptCount val="14"/>
                <c:pt idx="0" formatCode="0">
                  <c:v>0</c:v>
                </c:pt>
                <c:pt idx="1">
                  <c:v>46</c:v>
                </c:pt>
                <c:pt idx="2">
                  <c:v>35</c:v>
                </c:pt>
                <c:pt idx="3">
                  <c:v>48</c:v>
                </c:pt>
                <c:pt idx="4">
                  <c:v>52</c:v>
                </c:pt>
                <c:pt idx="5">
                  <c:v>47</c:v>
                </c:pt>
                <c:pt idx="6">
                  <c:v>39</c:v>
                </c:pt>
                <c:pt idx="7">
                  <c:v>45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'B1 MMS in Precipitant #wells'!$G$2</c:f>
              <c:strCache>
                <c:ptCount val="1"/>
                <c:pt idx="0">
                  <c:v>Hemoglob.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#wells'!$G$3:$G$16</c:f>
              <c:numCache>
                <c:formatCode>General</c:formatCode>
                <c:ptCount val="14"/>
                <c:pt idx="0">
                  <c:v>0</c:v>
                </c:pt>
                <c:pt idx="1">
                  <c:v>29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strRef>
              <c:f>'B1 MMS in Precipitant #wells'!$H$2</c:f>
              <c:strCache>
                <c:ptCount val="1"/>
                <c:pt idx="0">
                  <c:v>Gluc. Isom.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#wells'!$H$3:$H$16</c:f>
              <c:numCache>
                <c:formatCode>General</c:formatCode>
                <c:ptCount val="14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1</c:v>
                </c:pt>
                <c:pt idx="4">
                  <c:v>18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</c:ser>
        <c:gapWidth val="95"/>
        <c:overlap val="100"/>
        <c:axId val="35837440"/>
        <c:axId val="35838976"/>
      </c:barChart>
      <c:catAx>
        <c:axId val="35837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5838976"/>
        <c:crosses val="autoZero"/>
        <c:auto val="1"/>
        <c:lblAlgn val="ctr"/>
        <c:lblOffset val="100"/>
      </c:catAx>
      <c:valAx>
        <c:axId val="35838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Number of </a:t>
                </a: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drops</a:t>
                </a:r>
              </a:p>
              <a:p>
                <a:pPr>
                  <a:defRPr sz="1200"/>
                </a:pP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with crystals</a:t>
                </a:r>
              </a:p>
            </c:rich>
          </c:tx>
          <c:layout>
            <c:manualLayout>
              <c:xMode val="edge"/>
              <c:yMode val="edge"/>
              <c:x val="3.4670005970760892E-2"/>
              <c:y val="4.0462183566114862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8374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latin typeface="Arial" pitchFamily="34" charset="0"/>
              </a:defRPr>
            </a:pPr>
            <a:endParaRPr lang="en-US"/>
          </a:p>
        </c:txPr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'B1 MMS in Precipitant #wells'!$C$2</c:f>
              <c:strCache>
                <c:ptCount val="1"/>
                <c:pt idx="0">
                  <c:v>Xylanase</c:v>
                </c:pt>
              </c:strCache>
            </c:strRef>
          </c:tx>
          <c:spPr>
            <a:solidFill>
              <a:srgbClr val="0000A4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#wells'!$C$3:$C$16</c:f>
              <c:numCache>
                <c:formatCode>General</c:formatCode>
                <c:ptCount val="14"/>
                <c:pt idx="0">
                  <c:v>0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36</c:v>
                </c:pt>
                <c:pt idx="6">
                  <c:v>44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'B1 MMS in Precipitant #wells'!$D$2</c:f>
              <c:strCache>
                <c:ptCount val="1"/>
                <c:pt idx="0">
                  <c:v>Trypsin</c:v>
                </c:pt>
              </c:strCache>
            </c:strRef>
          </c:tx>
          <c:spPr>
            <a:solidFill>
              <a:srgbClr val="14DCDC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#wells'!$D$3:$D$16</c:f>
              <c:numCache>
                <c:formatCode>General</c:formatCode>
                <c:ptCount val="14"/>
                <c:pt idx="0">
                  <c:v>0</c:v>
                </c:pt>
                <c:pt idx="1">
                  <c:v>36</c:v>
                </c:pt>
                <c:pt idx="2">
                  <c:v>35</c:v>
                </c:pt>
                <c:pt idx="3">
                  <c:v>36</c:v>
                </c:pt>
                <c:pt idx="4">
                  <c:v>36</c:v>
                </c:pt>
                <c:pt idx="5">
                  <c:v>31</c:v>
                </c:pt>
                <c:pt idx="6">
                  <c:v>33</c:v>
                </c:pt>
                <c:pt idx="7">
                  <c:v>36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'B1 MMS in Precipitant #wells'!$E$2</c:f>
              <c:strCache>
                <c:ptCount val="1"/>
                <c:pt idx="0">
                  <c:v>Thermolys.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#wells'!$E$3:$E$16</c:f>
              <c:numCache>
                <c:formatCode>General</c:formatCode>
                <c:ptCount val="14"/>
                <c:pt idx="0">
                  <c:v>0</c:v>
                </c:pt>
                <c:pt idx="1">
                  <c:v>53</c:v>
                </c:pt>
                <c:pt idx="2">
                  <c:v>51</c:v>
                </c:pt>
                <c:pt idx="3">
                  <c:v>48</c:v>
                </c:pt>
                <c:pt idx="4">
                  <c:v>53</c:v>
                </c:pt>
                <c:pt idx="5">
                  <c:v>43</c:v>
                </c:pt>
                <c:pt idx="6">
                  <c:v>26</c:v>
                </c:pt>
                <c:pt idx="7">
                  <c:v>31</c:v>
                </c:pt>
                <c:pt idx="8">
                  <c:v>19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48</c:v>
                </c:pt>
              </c:numCache>
            </c:numRef>
          </c:val>
        </c:ser>
        <c:ser>
          <c:idx val="3"/>
          <c:order val="3"/>
          <c:tx>
            <c:strRef>
              <c:f>'B1 MMS in Precipitant #wells'!$F$2</c:f>
              <c:strCache>
                <c:ptCount val="1"/>
                <c:pt idx="0">
                  <c:v>Thaumatin</c:v>
                </c:pt>
              </c:strCache>
            </c:strRef>
          </c:tx>
          <c:spPr>
            <a:solidFill>
              <a:srgbClr val="FF6161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#wells'!$F$3:$F$16</c:f>
              <c:numCache>
                <c:formatCode>General</c:formatCode>
                <c:ptCount val="14"/>
                <c:pt idx="0" formatCode="0">
                  <c:v>0</c:v>
                </c:pt>
                <c:pt idx="1">
                  <c:v>46</c:v>
                </c:pt>
                <c:pt idx="2">
                  <c:v>35</c:v>
                </c:pt>
                <c:pt idx="3">
                  <c:v>48</c:v>
                </c:pt>
                <c:pt idx="4">
                  <c:v>52</c:v>
                </c:pt>
                <c:pt idx="5">
                  <c:v>47</c:v>
                </c:pt>
                <c:pt idx="6">
                  <c:v>39</c:v>
                </c:pt>
                <c:pt idx="7">
                  <c:v>45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'B1 MMS in Precipitant #wells'!$G$2</c:f>
              <c:strCache>
                <c:ptCount val="1"/>
                <c:pt idx="0">
                  <c:v>Hemoglob.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#wells'!$G$3:$G$16</c:f>
              <c:numCache>
                <c:formatCode>General</c:formatCode>
                <c:ptCount val="14"/>
                <c:pt idx="0">
                  <c:v>0</c:v>
                </c:pt>
                <c:pt idx="1">
                  <c:v>29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strRef>
              <c:f>'B1 MMS in Precipitant #wells'!$H$2</c:f>
              <c:strCache>
                <c:ptCount val="1"/>
                <c:pt idx="0">
                  <c:v>Gluc. Isom.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#wells'!$H$3:$H$16</c:f>
              <c:numCache>
                <c:formatCode>General</c:formatCode>
                <c:ptCount val="14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1</c:v>
                </c:pt>
                <c:pt idx="4">
                  <c:v>18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</c:ser>
        <c:gapWidth val="95"/>
        <c:overlap val="100"/>
        <c:axId val="49422720"/>
        <c:axId val="49424256"/>
      </c:barChart>
      <c:catAx>
        <c:axId val="49422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49424256"/>
        <c:crosses val="autoZero"/>
        <c:auto val="1"/>
        <c:lblAlgn val="ctr"/>
        <c:lblOffset val="100"/>
      </c:catAx>
      <c:valAx>
        <c:axId val="49424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Number of </a:t>
                </a: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drops</a:t>
                </a:r>
              </a:p>
              <a:p>
                <a:pPr>
                  <a:defRPr sz="1200"/>
                </a:pP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with crystals</a:t>
                </a:r>
              </a:p>
            </c:rich>
          </c:tx>
          <c:layout>
            <c:manualLayout>
              <c:xMode val="edge"/>
              <c:yMode val="edge"/>
              <c:x val="3.4670005970760656E-2"/>
              <c:y val="4.0462183566114862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4227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latin typeface="Arial" pitchFamily="34" charset="0"/>
              </a:defRPr>
            </a:pPr>
            <a:endParaRPr lang="en-US"/>
          </a:p>
        </c:txPr>
      </c:dTable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'B1 MMS in Precipitant #wells'!$C$2</c:f>
              <c:strCache>
                <c:ptCount val="1"/>
                <c:pt idx="0">
                  <c:v>Xylanase</c:v>
                </c:pt>
              </c:strCache>
            </c:strRef>
          </c:tx>
          <c:spPr>
            <a:solidFill>
              <a:srgbClr val="0000A4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#wells'!$C$3:$C$16</c:f>
              <c:numCache>
                <c:formatCode>General</c:formatCode>
                <c:ptCount val="14"/>
                <c:pt idx="0">
                  <c:v>0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36</c:v>
                </c:pt>
                <c:pt idx="6">
                  <c:v>44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1"/>
          <c:order val="1"/>
          <c:tx>
            <c:strRef>
              <c:f>'B1 MMS in Precipitant #wells'!$D$2</c:f>
              <c:strCache>
                <c:ptCount val="1"/>
                <c:pt idx="0">
                  <c:v>Trypsin</c:v>
                </c:pt>
              </c:strCache>
            </c:strRef>
          </c:tx>
          <c:spPr>
            <a:solidFill>
              <a:srgbClr val="14DCDC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#wells'!$D$3:$D$16</c:f>
              <c:numCache>
                <c:formatCode>General</c:formatCode>
                <c:ptCount val="14"/>
                <c:pt idx="0">
                  <c:v>0</c:v>
                </c:pt>
                <c:pt idx="1">
                  <c:v>36</c:v>
                </c:pt>
                <c:pt idx="2">
                  <c:v>35</c:v>
                </c:pt>
                <c:pt idx="3">
                  <c:v>36</c:v>
                </c:pt>
                <c:pt idx="4">
                  <c:v>36</c:v>
                </c:pt>
                <c:pt idx="5">
                  <c:v>31</c:v>
                </c:pt>
                <c:pt idx="6">
                  <c:v>33</c:v>
                </c:pt>
                <c:pt idx="7">
                  <c:v>36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'B1 MMS in Precipitant #wells'!$E$2</c:f>
              <c:strCache>
                <c:ptCount val="1"/>
                <c:pt idx="0">
                  <c:v>Thermolys.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#wells'!$E$3:$E$16</c:f>
              <c:numCache>
                <c:formatCode>General</c:formatCode>
                <c:ptCount val="14"/>
                <c:pt idx="0">
                  <c:v>0</c:v>
                </c:pt>
                <c:pt idx="1">
                  <c:v>53</c:v>
                </c:pt>
                <c:pt idx="2">
                  <c:v>51</c:v>
                </c:pt>
                <c:pt idx="3">
                  <c:v>48</c:v>
                </c:pt>
                <c:pt idx="4">
                  <c:v>53</c:v>
                </c:pt>
                <c:pt idx="5">
                  <c:v>43</c:v>
                </c:pt>
                <c:pt idx="6">
                  <c:v>26</c:v>
                </c:pt>
                <c:pt idx="7">
                  <c:v>31</c:v>
                </c:pt>
                <c:pt idx="8">
                  <c:v>19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48</c:v>
                </c:pt>
              </c:numCache>
            </c:numRef>
          </c:val>
        </c:ser>
        <c:ser>
          <c:idx val="3"/>
          <c:order val="3"/>
          <c:tx>
            <c:strRef>
              <c:f>'B1 MMS in Precipitant #wells'!$F$2</c:f>
              <c:strCache>
                <c:ptCount val="1"/>
                <c:pt idx="0">
                  <c:v>Thaumatin</c:v>
                </c:pt>
              </c:strCache>
            </c:strRef>
          </c:tx>
          <c:spPr>
            <a:solidFill>
              <a:srgbClr val="FF6161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#wells'!$F$3:$F$16</c:f>
              <c:numCache>
                <c:formatCode>General</c:formatCode>
                <c:ptCount val="14"/>
                <c:pt idx="0" formatCode="0">
                  <c:v>0</c:v>
                </c:pt>
                <c:pt idx="1">
                  <c:v>46</c:v>
                </c:pt>
                <c:pt idx="2">
                  <c:v>35</c:v>
                </c:pt>
                <c:pt idx="3">
                  <c:v>48</c:v>
                </c:pt>
                <c:pt idx="4">
                  <c:v>52</c:v>
                </c:pt>
                <c:pt idx="5">
                  <c:v>47</c:v>
                </c:pt>
                <c:pt idx="6">
                  <c:v>39</c:v>
                </c:pt>
                <c:pt idx="7">
                  <c:v>45</c:v>
                </c:pt>
                <c:pt idx="8">
                  <c:v>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4"/>
          <c:order val="4"/>
          <c:tx>
            <c:strRef>
              <c:f>'B1 MMS in Precipitant #wells'!$G$2</c:f>
              <c:strCache>
                <c:ptCount val="1"/>
                <c:pt idx="0">
                  <c:v>Hemoglob.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#wells'!$G$3:$G$16</c:f>
              <c:numCache>
                <c:formatCode>General</c:formatCode>
                <c:ptCount val="14"/>
                <c:pt idx="0">
                  <c:v>0</c:v>
                </c:pt>
                <c:pt idx="1">
                  <c:v>29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5"/>
          <c:order val="5"/>
          <c:tx>
            <c:strRef>
              <c:f>'B1 MMS in Precipitant #wells'!$H$2</c:f>
              <c:strCache>
                <c:ptCount val="1"/>
                <c:pt idx="0">
                  <c:v>Gluc. Isom.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cat>
            <c:strRef>
              <c:f>'B1 MMS in Precipitant #wells'!$B$3:$B$16</c:f>
              <c:strCache>
                <c:ptCount val="14"/>
                <c:pt idx="0">
                  <c:v>Regular screens (x2) </c:v>
                </c:pt>
                <c:pt idx="1">
                  <c:v>Seeds in Hit Sol. 10nl</c:v>
                </c:pt>
                <c:pt idx="2">
                  <c:v>Seeds in isopro 10nl</c:v>
                </c:pt>
                <c:pt idx="3">
                  <c:v>Seeds in PEG 600 10nl</c:v>
                </c:pt>
                <c:pt idx="4">
                  <c:v>Seeds in am.sul 10nl</c:v>
                </c:pt>
                <c:pt idx="5">
                  <c:v>Seeds in 50:50 am.su, Hit 10nl</c:v>
                </c:pt>
                <c:pt idx="6">
                  <c:v>Seeds in NaCl 10nl</c:v>
                </c:pt>
                <c:pt idx="7">
                  <c:v>Seeds in 50:50 NaCl, Hit 10nl</c:v>
                </c:pt>
                <c:pt idx="8">
                  <c:v>Seeds in prot. 10nl</c:v>
                </c:pt>
                <c:pt idx="9">
                  <c:v>Screen with Hit Sol. 10nl</c:v>
                </c:pt>
                <c:pt idx="10">
                  <c:v>Screen with PEG 600 10nl</c:v>
                </c:pt>
                <c:pt idx="11">
                  <c:v>Screen with am.sul. 10nl </c:v>
                </c:pt>
                <c:pt idx="12">
                  <c:v>Screen with NaCl 10nl </c:v>
                </c:pt>
                <c:pt idx="13">
                  <c:v>Screen with Hit Sol. 100nl </c:v>
                </c:pt>
              </c:strCache>
            </c:strRef>
          </c:cat>
          <c:val>
            <c:numRef>
              <c:f>'B1 MMS in Precipitant #wells'!$H$3:$H$16</c:f>
              <c:numCache>
                <c:formatCode>General</c:formatCode>
                <c:ptCount val="14"/>
                <c:pt idx="0">
                  <c:v>0</c:v>
                </c:pt>
                <c:pt idx="1">
                  <c:v>18</c:v>
                </c:pt>
                <c:pt idx="2">
                  <c:v>0</c:v>
                </c:pt>
                <c:pt idx="3">
                  <c:v>1</c:v>
                </c:pt>
                <c:pt idx="4">
                  <c:v>18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</c:numCache>
            </c:numRef>
          </c:val>
        </c:ser>
        <c:gapWidth val="95"/>
        <c:overlap val="100"/>
        <c:axId val="65694720"/>
        <c:axId val="65700608"/>
      </c:barChart>
      <c:catAx>
        <c:axId val="65694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65700608"/>
        <c:crosses val="autoZero"/>
        <c:auto val="1"/>
        <c:lblAlgn val="ctr"/>
        <c:lblOffset val="100"/>
      </c:catAx>
      <c:valAx>
        <c:axId val="65700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Number of </a:t>
                </a: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drops</a:t>
                </a:r>
              </a:p>
              <a:p>
                <a:pPr>
                  <a:defRPr sz="1200"/>
                </a:pPr>
                <a:r>
                  <a:rPr lang="en-US" sz="1200" b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1200" b="0" dirty="0">
                    <a:latin typeface="Arial" pitchFamily="34" charset="0"/>
                    <a:cs typeface="Arial" pitchFamily="34" charset="0"/>
                  </a:rPr>
                  <a:t>with crystals</a:t>
                </a:r>
              </a:p>
            </c:rich>
          </c:tx>
          <c:layout>
            <c:manualLayout>
              <c:xMode val="edge"/>
              <c:yMode val="edge"/>
              <c:x val="3.4670005970760656E-2"/>
              <c:y val="4.0462183566114862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6947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latin typeface="Arial" pitchFamily="34" charset="0"/>
              </a:defRPr>
            </a:pPr>
            <a:endParaRPr lang="en-US"/>
          </a:p>
        </c:txPr>
      </c:dTable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0119444444444466"/>
          <c:y val="5.1400554097404488E-2"/>
          <c:w val="0.61565966754155976"/>
          <c:h val="0.8216087051618548"/>
        </c:manualLayout>
      </c:layout>
      <c:scatterChart>
        <c:scatterStyle val="lineMarker"/>
        <c:ser>
          <c:idx val="1"/>
          <c:order val="0"/>
          <c:tx>
            <c:strRef>
              <c:f>'3 proteins (2)'!$A$3</c:f>
              <c:strCache>
                <c:ptCount val="1"/>
                <c:pt idx="0">
                  <c:v>Xylanase</c:v>
                </c:pt>
              </c:strCache>
            </c:strRef>
          </c:tx>
          <c:xVal>
            <c:numRef>
              <c:f>'3 proteins (2)'!$C$2:$I$2</c:f>
              <c:numCache>
                <c:formatCode>0.E+00</c:formatCode>
                <c:ptCount val="7"/>
                <c:pt idx="0">
                  <c:v>1.0000000000000033E-6</c:v>
                </c:pt>
                <c:pt idx="1">
                  <c:v>1.0000000000000031E-5</c:v>
                </c:pt>
                <c:pt idx="2">
                  <c:v>1.0000000000000025E-4</c:v>
                </c:pt>
                <c:pt idx="3">
                  <c:v>1.0000000000000024E-3</c:v>
                </c:pt>
                <c:pt idx="4" formatCode="0.00">
                  <c:v>1.0000000000000005E-2</c:v>
                </c:pt>
                <c:pt idx="5" formatCode="0.0">
                  <c:v>0.1</c:v>
                </c:pt>
                <c:pt idx="6" formatCode="0">
                  <c:v>1</c:v>
                </c:pt>
              </c:numCache>
            </c:numRef>
          </c:xVal>
          <c:yVal>
            <c:numRef>
              <c:f>'3 proteins (2)'!$C$3:$I$3</c:f>
              <c:numCache>
                <c:formatCode>#,##0</c:formatCode>
                <c:ptCount val="7"/>
                <c:pt idx="0">
                  <c:v>5.0000005644739298</c:v>
                </c:pt>
                <c:pt idx="1">
                  <c:v>24.000006209213229</c:v>
                </c:pt>
                <c:pt idx="2">
                  <c:v>121.00006830134556</c:v>
                </c:pt>
                <c:pt idx="3">
                  <c:v>717.00075131480094</c:v>
                </c:pt>
                <c:pt idx="4">
                  <c:v>2945.0082644628019</c:v>
                </c:pt>
                <c:pt idx="5">
                  <c:v>12750.090909090903</c:v>
                </c:pt>
                <c:pt idx="6">
                  <c:v>34601</c:v>
                </c:pt>
              </c:numCache>
            </c:numRef>
          </c:yVal>
        </c:ser>
        <c:ser>
          <c:idx val="0"/>
          <c:order val="1"/>
          <c:tx>
            <c:strRef>
              <c:f>'3 proteins (2)'!$A$4</c:f>
              <c:strCache>
                <c:ptCount val="1"/>
                <c:pt idx="0">
                  <c:v>Thaumatin</c:v>
                </c:pt>
              </c:strCache>
            </c:strRef>
          </c:tx>
          <c:xVal>
            <c:numRef>
              <c:f>'3 proteins (2)'!$C$2:$I$2</c:f>
              <c:numCache>
                <c:formatCode>0.E+00</c:formatCode>
                <c:ptCount val="7"/>
                <c:pt idx="0">
                  <c:v>1.0000000000000033E-6</c:v>
                </c:pt>
                <c:pt idx="1">
                  <c:v>1.0000000000000031E-5</c:v>
                </c:pt>
                <c:pt idx="2">
                  <c:v>1.0000000000000025E-4</c:v>
                </c:pt>
                <c:pt idx="3">
                  <c:v>1.0000000000000024E-3</c:v>
                </c:pt>
                <c:pt idx="4" formatCode="0.00">
                  <c:v>1.0000000000000005E-2</c:v>
                </c:pt>
                <c:pt idx="5" formatCode="0.0">
                  <c:v>0.1</c:v>
                </c:pt>
                <c:pt idx="6" formatCode="0">
                  <c:v>1</c:v>
                </c:pt>
              </c:numCache>
            </c:numRef>
          </c:xVal>
          <c:yVal>
            <c:numRef>
              <c:f>'3 proteins (2)'!$C$4:$I$4</c:f>
              <c:numCache>
                <c:formatCode>#,##0.0</c:formatCode>
                <c:ptCount val="7"/>
                <c:pt idx="1">
                  <c:v>8.3333333333333343E-2</c:v>
                </c:pt>
                <c:pt idx="2" formatCode="#,##0">
                  <c:v>1</c:v>
                </c:pt>
                <c:pt idx="3" formatCode="#,##0">
                  <c:v>6.25</c:v>
                </c:pt>
                <c:pt idx="4" formatCode="#,##0">
                  <c:v>58.333333333333336</c:v>
                </c:pt>
                <c:pt idx="5" formatCode="#,##0">
                  <c:v>383.33333333333331</c:v>
                </c:pt>
                <c:pt idx="6" formatCode="#,##0">
                  <c:v>3333.3333333333458</c:v>
                </c:pt>
              </c:numCache>
            </c:numRef>
          </c:yVal>
        </c:ser>
        <c:ser>
          <c:idx val="2"/>
          <c:order val="2"/>
          <c:tx>
            <c:strRef>
              <c:f>'3 proteins (2)'!$A$5</c:f>
              <c:strCache>
                <c:ptCount val="1"/>
                <c:pt idx="0">
                  <c:v>Thermolysin</c:v>
                </c:pt>
              </c:strCache>
            </c:strRef>
          </c:tx>
          <c:xVal>
            <c:numRef>
              <c:f>'3 proteins (2)'!$C$2:$I$2</c:f>
              <c:numCache>
                <c:formatCode>0.E+00</c:formatCode>
                <c:ptCount val="7"/>
                <c:pt idx="0">
                  <c:v>1.0000000000000033E-6</c:v>
                </c:pt>
                <c:pt idx="1">
                  <c:v>1.0000000000000031E-5</c:v>
                </c:pt>
                <c:pt idx="2">
                  <c:v>1.0000000000000025E-4</c:v>
                </c:pt>
                <c:pt idx="3">
                  <c:v>1.0000000000000024E-3</c:v>
                </c:pt>
                <c:pt idx="4" formatCode="0.00">
                  <c:v>1.0000000000000005E-2</c:v>
                </c:pt>
                <c:pt idx="5" formatCode="0.0">
                  <c:v>0.1</c:v>
                </c:pt>
                <c:pt idx="6" formatCode="0">
                  <c:v>1</c:v>
                </c:pt>
              </c:numCache>
            </c:numRef>
          </c:xVal>
          <c:yVal>
            <c:numRef>
              <c:f>'3 proteins (2)'!$C$5:$I$5</c:f>
              <c:numCache>
                <c:formatCode>#,##0</c:formatCode>
                <c:ptCount val="7"/>
                <c:pt idx="0">
                  <c:v>1.25</c:v>
                </c:pt>
                <c:pt idx="1">
                  <c:v>1.5</c:v>
                </c:pt>
                <c:pt idx="2">
                  <c:v>12.916666666666687</c:v>
                </c:pt>
                <c:pt idx="3">
                  <c:v>36.583333333333336</c:v>
                </c:pt>
                <c:pt idx="4">
                  <c:v>170.83333333333366</c:v>
                </c:pt>
                <c:pt idx="5">
                  <c:v>1133.3333333333294</c:v>
                </c:pt>
                <c:pt idx="6">
                  <c:v>1908.3333333333292</c:v>
                </c:pt>
              </c:numCache>
            </c:numRef>
          </c:yVal>
        </c:ser>
        <c:axId val="65613824"/>
        <c:axId val="65615744"/>
      </c:scatterChart>
      <c:valAx>
        <c:axId val="65613824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/>
                  <a:t>Dilution</a:t>
                </a:r>
                <a:r>
                  <a:rPr lang="en-GB" sz="1200" baseline="0"/>
                  <a:t> of seed stock</a:t>
                </a:r>
              </a:p>
            </c:rich>
          </c:tx>
          <c:layout>
            <c:manualLayout>
              <c:xMode val="edge"/>
              <c:yMode val="edge"/>
              <c:x val="0.24093394575678082"/>
              <c:y val="0.89256926217556143"/>
            </c:manualLayout>
          </c:layout>
        </c:title>
        <c:numFmt formatCode="0.E+00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5615744"/>
        <c:crosses val="autoZero"/>
        <c:crossBetween val="midCat"/>
      </c:valAx>
      <c:valAx>
        <c:axId val="65615744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/>
                  <a:t>Average number of crystals</a:t>
                </a:r>
              </a:p>
            </c:rich>
          </c:tx>
          <c:layout>
            <c:manualLayout>
              <c:xMode val="edge"/>
              <c:yMode val="edge"/>
              <c:x val="1.1111111111111125E-2"/>
              <c:y val="0.15771398366870851"/>
            </c:manualLayout>
          </c:layout>
        </c:title>
        <c:numFmt formatCode="#,##0" sourceLinked="1"/>
        <c:majorTickMark val="none"/>
        <c:tickLblPos val="nextTo"/>
        <c:crossAx val="65613824"/>
        <c:crosses val="autoZero"/>
        <c:crossBetween val="midCat"/>
      </c:valAx>
    </c:plotArea>
    <c:legend>
      <c:legendPos val="r"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3575" y="742950"/>
            <a:ext cx="5295900" cy="36655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56138"/>
            <a:ext cx="4857750" cy="453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7" tIns="44445" rIns="90477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37220BA-057D-4B13-99C6-50B4571242B2}" type="slidenum">
              <a:rPr lang="en-GB">
                <a:latin typeface="Arial" pitchFamily="34" charset="0"/>
              </a:rPr>
              <a:pPr eaLnBrk="0" hangingPunct="0"/>
              <a:t>80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91324-7661-4215-B1C0-7A9AF735530E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98A7B-ACD2-47B8-96C6-9A15F081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00E5-2993-417F-9FF8-190707F7E271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171F-74CB-4AFC-BE89-C6970B84C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109E-38F7-4511-AB0C-A9287C1A569C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F59E-3E37-46D8-8D33-0C891C0E7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A9B9-2899-4AF4-AD71-DC114F0D62D4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6BA4-59F3-4C1D-8D64-364190EA9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7E65-4B2A-4C92-8836-B77721D0904B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5C64-F0A9-4AA9-A41B-349B9E7A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7D0F1-AD81-44A3-A8A4-B137CDE71037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B4AE-EAC7-4CC9-B121-7EE571FFA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DE474-BF67-4E9C-8A5F-99668A67A914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6670-4609-4807-8662-7520F32A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C01A-FDF6-48EF-8A5E-3314437482B5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8B2A-23BF-4AD5-988C-58D0B253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F684C-8CD0-4031-83EB-8A5015E103E5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D9EB7-51A1-4069-BFA7-B6D32FDB2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39B5-BF8B-4CEB-A654-1929BA86B68D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80F0-6047-4819-AF6D-8993124E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413E-3D03-44B8-8AD8-00D5BE541F83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FEA39-B307-401F-802E-4C5AEEC5F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8AF29-CC9E-4380-AEB5-04A211DC042F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0DF6-4D0F-4936-81D6-AE5D2F79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C48E3-3264-4BB7-8BFB-3A1B6DA4E2DB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2490-5848-4A95-BEFF-61B73978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A552-5F1A-4979-A8C0-863ACCA89988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24CA-F06F-4DE1-A3A4-E4EBBF698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7898-67B7-48E2-96A7-8DE392931AED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86CC-6F1B-470D-BF95-3793F63A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2F97-74FA-4807-BBCB-DF020D6963EA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77310-E226-4527-8E70-CE38B586A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3F33-F2D5-4D50-A49E-0F95130ED929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F261-A9B1-4299-A0A8-1F890612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9B50D-A5C9-4B97-8908-D3DEDB11F965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4F7B-AA14-4CBF-B3BB-A82F36B8D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EBEE-F762-4C77-BFBD-28F4B8F48D5A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582B-3D0F-4CA0-9DE5-1B2F7804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F302A-E91F-4451-A91E-4BD381CDDC7B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0EDE-5F2D-44EF-B186-A07CB6585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4FF9C-5AD1-4A2E-8009-916793951116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0827-9D71-42FE-ACFE-38A938F4D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025F-9AF2-449E-9C04-1E12A79AFD47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E165-E140-42AF-84EF-CE163455A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 rot="16200000">
            <a:off x="8225631" y="1880394"/>
            <a:ext cx="27400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r" eaLnBrk="0" hangingPunct="0">
              <a:defRPr/>
            </a:pPr>
            <a:r>
              <a:rPr lang="en-US" sz="1800" b="1" dirty="0">
                <a:solidFill>
                  <a:srgbClr val="808080"/>
                </a:solidFill>
                <a:latin typeface="Arial" pitchFamily="34" charset="0"/>
              </a:rPr>
              <a:t>Douglas Instruments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04800" y="6527800"/>
            <a:ext cx="16684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i="1" dirty="0" err="1">
                <a:latin typeface="Arial" pitchFamily="34" charset="0"/>
              </a:rPr>
              <a:t>Microseeding</a:t>
            </a:r>
            <a:r>
              <a:rPr lang="en-US" sz="1200" i="1" dirty="0">
                <a:latin typeface="Arial" pitchFamily="34" charset="0"/>
              </a:rPr>
              <a:t> slide </a:t>
            </a:r>
            <a:fld id="{F9EF86A7-80D9-4C1E-8532-5A574B314842}" type="slidenum">
              <a:rPr lang="en-US" sz="1200" i="1"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sz="1200" i="1" dirty="0">
              <a:latin typeface="Arial" pitchFamily="34" charset="0"/>
            </a:endParaRPr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 rot="-5400000">
            <a:off x="9201944" y="188119"/>
            <a:ext cx="503237" cy="504825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046" name="Arc 22"/>
          <p:cNvSpPr>
            <a:spLocks/>
          </p:cNvSpPr>
          <p:nvPr/>
        </p:nvSpPr>
        <p:spPr bwMode="auto">
          <a:xfrm rot="-5400000" flipH="1" flipV="1">
            <a:off x="9454356" y="440532"/>
            <a:ext cx="250825" cy="252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047" name="Arc 23"/>
          <p:cNvSpPr>
            <a:spLocks/>
          </p:cNvSpPr>
          <p:nvPr/>
        </p:nvSpPr>
        <p:spPr bwMode="auto">
          <a:xfrm rot="16200000" flipH="1">
            <a:off x="9213850" y="428625"/>
            <a:ext cx="250825" cy="276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 rot="-5400000">
            <a:off x="9390856" y="251619"/>
            <a:ext cx="125413" cy="504825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0" y="227"/>
              </a:cxn>
              <a:cxn ang="0">
                <a:pos x="0" y="680"/>
              </a:cxn>
              <a:cxn ang="0">
                <a:pos x="227" y="907"/>
              </a:cxn>
            </a:cxnLst>
            <a:rect l="0" t="0" r="r" b="b"/>
            <a:pathLst>
              <a:path w="227" h="907">
                <a:moveTo>
                  <a:pt x="227" y="0"/>
                </a:moveTo>
                <a:lnTo>
                  <a:pt x="0" y="227"/>
                </a:lnTo>
                <a:lnTo>
                  <a:pt x="0" y="680"/>
                </a:lnTo>
                <a:lnTo>
                  <a:pt x="227" y="907"/>
                </a:lnTo>
              </a:path>
            </a:pathLst>
          </a:custGeom>
          <a:solidFill>
            <a:srgbClr val="00072A"/>
          </a:solidFill>
          <a:ln w="127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 rot="16200000" flipH="1">
            <a:off x="9390063" y="125412"/>
            <a:ext cx="127000" cy="504825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0" y="227"/>
              </a:cxn>
              <a:cxn ang="0">
                <a:pos x="0" y="680"/>
              </a:cxn>
              <a:cxn ang="0">
                <a:pos x="227" y="907"/>
              </a:cxn>
            </a:cxnLst>
            <a:rect l="0" t="0" r="r" b="b"/>
            <a:pathLst>
              <a:path w="227" h="907">
                <a:moveTo>
                  <a:pt x="227" y="0"/>
                </a:moveTo>
                <a:lnTo>
                  <a:pt x="0" y="227"/>
                </a:lnTo>
                <a:lnTo>
                  <a:pt x="0" y="680"/>
                </a:lnTo>
                <a:lnTo>
                  <a:pt x="227" y="907"/>
                </a:lnTo>
              </a:path>
            </a:pathLst>
          </a:custGeom>
          <a:solidFill>
            <a:srgbClr val="808080"/>
          </a:solidFill>
          <a:ln w="127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j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j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j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j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j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j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j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D662C4-ABAD-4C07-A35F-BC9D9B856BF8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DBB81D6-5CAA-4F5D-8436-9C36F8B4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5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2E9F463-B03A-4E44-9AD3-739D5151935D}" type="datetime2">
              <a:rPr lang="en-US"/>
              <a:pPr>
                <a:defRPr/>
              </a:pPr>
              <a:t>Tuesday, March 27, 2012</a:t>
            </a:fld>
            <a:endParaRPr lang="en-US"/>
          </a:p>
        </p:txBody>
      </p:sp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D1286FF-CE1B-4858-B57F-AB11B030B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glas.co.uk/mms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uglas.co.uk/MMS_proc.htm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acs.org/doi/abs/10.1021/cg2001442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43744" y="-5417"/>
            <a:ext cx="4020974" cy="630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GB" sz="3600" dirty="0" smtClean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Microseed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it!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Tx/>
              <a:buAutoNum type="arabicPeriod"/>
              <a:defRPr/>
            </a:pPr>
            <a:endParaRPr lang="en-GB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Introduction </a:t>
            </a: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to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random microseeding</a:t>
            </a:r>
            <a:endParaRPr lang="en-GB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Our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work</a:t>
            </a:r>
            <a:endParaRPr lang="en-GB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j-ea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New experimental design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defRPr/>
            </a:pPr>
            <a:endParaRPr lang="en-GB" sz="2400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Patrick Shaw Stewart</a:t>
            </a:r>
          </a:p>
          <a:p>
            <a:pPr marL="457200" indent="-457200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Douglas Instruments Ltd</a:t>
            </a:r>
            <a:endParaRPr lang="en-US" dirty="0">
              <a:latin typeface="+mn-lt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  <a:defRPr/>
            </a:pPr>
            <a:endParaRPr lang="en-US" u="sng" dirty="0">
              <a:latin typeface="Arial" charset="0"/>
              <a:cs typeface="Arial" charset="0"/>
            </a:endParaRPr>
          </a:p>
        </p:txBody>
      </p:sp>
      <p:pic>
        <p:nvPicPr>
          <p:cNvPr id="6147" name="Picture 2" descr="C:\Users\Patrick\Documents\Powerpoint\V6 Landscap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0675" y="692150"/>
            <a:ext cx="89471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b="1" dirty="0">
                <a:solidFill>
                  <a:srgbClr val="FFFF00"/>
                </a:solidFill>
                <a:latin typeface="+mn-lt"/>
                <a:cs typeface="+mn-cs"/>
              </a:rPr>
              <a:t>Case study – Galina </a:t>
            </a:r>
            <a:r>
              <a:rPr lang="en-US" sz="18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800" b="1" dirty="0">
                <a:solidFill>
                  <a:srgbClr val="FFFF00"/>
                </a:solidFill>
                <a:latin typeface="+mn-lt"/>
                <a:cs typeface="+mn-cs"/>
              </a:rPr>
              <a:t>, Tom Malia et al, </a:t>
            </a:r>
          </a:p>
          <a:p>
            <a:pPr eaLnBrk="0" hangingPunct="0">
              <a:defRPr/>
            </a:pPr>
            <a:r>
              <a:rPr lang="en-US" sz="18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8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8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76238" y="1951038"/>
            <a:ext cx="1490662" cy="270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600" dirty="0">
                <a:latin typeface="+mn-lt"/>
                <a:cs typeface="+mn-cs"/>
              </a:rPr>
              <a:t>mouse antibody</a:t>
            </a:r>
          </a:p>
          <a:p>
            <a:pPr marL="185738" indent="-185738" eaLnBrk="0" hangingPunct="0">
              <a:defRPr/>
            </a:pPr>
            <a:endParaRPr lang="en-GB" sz="16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6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600" dirty="0">
                <a:latin typeface="+mn-lt"/>
                <a:cs typeface="+mn-cs"/>
              </a:rPr>
              <a:t>IL-13/H2L6</a:t>
            </a: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humanized</a:t>
            </a:r>
          </a:p>
          <a:p>
            <a:pPr marL="185738" indent="-185738" eaLnBrk="0" hangingPunct="0"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affinity-matured </a:t>
            </a:r>
          </a:p>
          <a:p>
            <a:pPr marL="185738" indent="-185738" eaLnBrk="0" hangingPunct="0">
              <a:defRPr/>
            </a:pPr>
            <a:r>
              <a:rPr lang="en-US" sz="1600" dirty="0">
                <a:latin typeface="+mn-lt"/>
                <a:cs typeface="+mn-cs"/>
              </a:rPr>
              <a:t>variant</a:t>
            </a:r>
            <a:endParaRPr lang="en-GB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16387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i="1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i="1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i="1" dirty="0">
              <a:latin typeface="+mn-lt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16392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6393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6394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6395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17411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r>
              <a:rPr lang="en-GB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i="1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i="1" dirty="0">
              <a:latin typeface="+mn-lt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17416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17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18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19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7420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7421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18435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r>
              <a:rPr lang="en-GB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r>
              <a:rPr lang="en-US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18441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8442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8443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8444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8445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446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19459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r>
              <a:rPr lang="en-GB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r>
              <a:rPr lang="en-US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r>
              <a:rPr lang="en-US" sz="1400" i="1" dirty="0">
                <a:latin typeface="+mn-lt"/>
                <a:cs typeface="+mn-cs"/>
              </a:rPr>
              <a:t>192 conditions</a:t>
            </a:r>
            <a:endParaRPr lang="en-GB" sz="1400" i="1" dirty="0">
              <a:latin typeface="+mn-lt"/>
              <a:cs typeface="+mn-cs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2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63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19467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9468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19472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9473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0483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r>
              <a:rPr lang="en-GB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r>
              <a:rPr lang="en-US" sz="1400" i="1" dirty="0">
                <a:latin typeface="+mn-lt"/>
                <a:cs typeface="+mn-cs"/>
              </a:rPr>
              <a:t>192 conditions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r>
              <a:rPr lang="en-US" sz="1400" i="1" dirty="0">
                <a:latin typeface="+mn-lt"/>
                <a:cs typeface="+mn-cs"/>
              </a:rPr>
              <a:t>192 conditions</a:t>
            </a:r>
            <a:endParaRPr lang="en-GB" sz="1400" i="1" dirty="0">
              <a:latin typeface="+mn-lt"/>
              <a:cs typeface="+mn-cs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6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487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0491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0492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0493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0494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0496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497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1676400" y="4113213"/>
            <a:ext cx="1296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Could not be optimized</a:t>
            </a:r>
          </a:p>
        </p:txBody>
      </p:sp>
      <p:cxnSp>
        <p:nvCxnSpPr>
          <p:cNvPr id="20502" name="Straight Connector 12"/>
          <p:cNvCxnSpPr>
            <a:cxnSpLocks noChangeShapeType="1"/>
          </p:cNvCxnSpPr>
          <p:nvPr/>
        </p:nvCxnSpPr>
        <p:spPr bwMode="auto">
          <a:xfrm>
            <a:off x="1473200" y="421163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503" name="Straight Connector 13"/>
          <p:cNvCxnSpPr>
            <a:cxnSpLocks noChangeShapeType="1"/>
          </p:cNvCxnSpPr>
          <p:nvPr/>
        </p:nvCxnSpPr>
        <p:spPr bwMode="auto">
          <a:xfrm rot="10800000" flipV="1">
            <a:off x="1423988" y="422116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1507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screen"/>
          <a:srcRect r="-247"/>
          <a:stretch>
            <a:fillRect/>
          </a:stretch>
        </p:blipFill>
        <p:spPr bwMode="auto">
          <a:xfrm>
            <a:off x="2995613" y="2833688"/>
            <a:ext cx="1576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92438" y="3524250"/>
            <a:ext cx="78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6" cstate="screen"/>
          <a:srcRect t="-2640"/>
          <a:stretch>
            <a:fillRect/>
          </a:stretch>
        </p:blipFill>
        <p:spPr bwMode="auto">
          <a:xfrm>
            <a:off x="3773488" y="3498850"/>
            <a:ext cx="803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13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4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2" name="Arc 21"/>
          <p:cNvSpPr/>
          <p:nvPr/>
        </p:nvSpPr>
        <p:spPr bwMode="auto">
          <a:xfrm rot="1305494" flipH="1">
            <a:off x="1808163" y="3046413"/>
            <a:ext cx="2024062" cy="1003300"/>
          </a:xfrm>
          <a:prstGeom prst="arc">
            <a:avLst>
              <a:gd name="adj1" fmla="val 17167956"/>
              <a:gd name="adj2" fmla="val 211720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305300" y="522288"/>
            <a:ext cx="38163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Random microseeding (</a:t>
            </a:r>
            <a:r>
              <a:rPr lang="en-GB" sz="1600" i="1" dirty="0" err="1">
                <a:latin typeface="+mn-lt"/>
                <a:cs typeface="+mn-cs"/>
              </a:rPr>
              <a:t>rMMS</a:t>
            </a:r>
            <a:r>
              <a:rPr lang="en-GB" sz="1600" i="1" dirty="0">
                <a:latin typeface="+mn-lt"/>
                <a:cs typeface="+mn-cs"/>
              </a:rPr>
              <a:t>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1520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1521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1522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1523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1525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26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604963" y="2636838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2531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 cstate="screen"/>
          <a:srcRect r="-247"/>
          <a:stretch>
            <a:fillRect/>
          </a:stretch>
        </p:blipFill>
        <p:spPr bwMode="auto">
          <a:xfrm>
            <a:off x="2995613" y="2833688"/>
            <a:ext cx="1576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92438" y="3524250"/>
            <a:ext cx="78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6" cstate="screen"/>
          <a:srcRect b="-1897"/>
          <a:stretch>
            <a:fillRect/>
          </a:stretch>
        </p:blipFill>
        <p:spPr bwMode="auto">
          <a:xfrm>
            <a:off x="3835400" y="4329113"/>
            <a:ext cx="16049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7" cstate="screen"/>
          <a:srcRect t="-2640"/>
          <a:stretch>
            <a:fillRect/>
          </a:stretch>
        </p:blipFill>
        <p:spPr bwMode="auto">
          <a:xfrm>
            <a:off x="3773488" y="3498850"/>
            <a:ext cx="803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38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39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2" name="Arc 21"/>
          <p:cNvSpPr/>
          <p:nvPr/>
        </p:nvSpPr>
        <p:spPr bwMode="auto">
          <a:xfrm rot="1305494" flipH="1">
            <a:off x="1808163" y="3046413"/>
            <a:ext cx="2024062" cy="1003300"/>
          </a:xfrm>
          <a:prstGeom prst="arc">
            <a:avLst>
              <a:gd name="adj1" fmla="val 17167956"/>
              <a:gd name="adj2" fmla="val 211720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3" name="Arc 22"/>
          <p:cNvSpPr/>
          <p:nvPr/>
        </p:nvSpPr>
        <p:spPr bwMode="auto">
          <a:xfrm flipH="1" flipV="1">
            <a:off x="1892300" y="3608388"/>
            <a:ext cx="3313113" cy="1116012"/>
          </a:xfrm>
          <a:prstGeom prst="arc">
            <a:avLst>
              <a:gd name="adj1" fmla="val 16966782"/>
              <a:gd name="adj2" fmla="val 213658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2542" name="Rectangle 27"/>
          <p:cNvSpPr>
            <a:spLocks noChangeArrowheads="1"/>
          </p:cNvSpPr>
          <p:nvPr/>
        </p:nvSpPr>
        <p:spPr bwMode="auto">
          <a:xfrm>
            <a:off x="3776663" y="4908550"/>
            <a:ext cx="239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Both 1.9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resolution </a:t>
            </a:r>
          </a:p>
          <a:p>
            <a:pPr eaLnBrk="0" hangingPunct="0"/>
            <a:r>
              <a:rPr lang="en-GB">
                <a:latin typeface="Arial" pitchFamily="34" charset="0"/>
              </a:rPr>
              <a:t>orthorhombic P2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305300" y="522288"/>
            <a:ext cx="38163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Random microseeding (</a:t>
            </a:r>
            <a:r>
              <a:rPr lang="en-GB" sz="1600" i="1" dirty="0" err="1">
                <a:latin typeface="+mn-lt"/>
                <a:cs typeface="+mn-cs"/>
              </a:rPr>
              <a:t>rMMS</a:t>
            </a:r>
            <a:r>
              <a:rPr lang="en-GB" sz="1600" i="1" dirty="0">
                <a:latin typeface="+mn-lt"/>
                <a:cs typeface="+mn-cs"/>
              </a:rPr>
              <a:t>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2547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2548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2549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2550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2552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553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604963" y="2636838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31" name="Arc 30"/>
          <p:cNvSpPr/>
          <p:nvPr/>
        </p:nvSpPr>
        <p:spPr bwMode="auto">
          <a:xfrm flipH="1" flipV="1">
            <a:off x="3540125" y="4124325"/>
            <a:ext cx="728663" cy="520700"/>
          </a:xfrm>
          <a:prstGeom prst="arc">
            <a:avLst>
              <a:gd name="adj1" fmla="val 18238940"/>
              <a:gd name="adj2" fmla="val 21599803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2654300" y="432911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3555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 cstate="screen"/>
          <a:srcRect r="-247"/>
          <a:stretch>
            <a:fillRect/>
          </a:stretch>
        </p:blipFill>
        <p:spPr bwMode="auto">
          <a:xfrm>
            <a:off x="2995613" y="2833688"/>
            <a:ext cx="1576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92438" y="3524250"/>
            <a:ext cx="78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6" cstate="screen"/>
          <a:srcRect b="-1897"/>
          <a:stretch>
            <a:fillRect/>
          </a:stretch>
        </p:blipFill>
        <p:spPr bwMode="auto">
          <a:xfrm>
            <a:off x="3835400" y="4329113"/>
            <a:ext cx="16049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"/>
          <p:cNvPicPr>
            <a:picLocks noChangeAspect="1" noChangeArrowheads="1"/>
          </p:cNvPicPr>
          <p:nvPr/>
        </p:nvPicPr>
        <p:blipFill>
          <a:blip r:embed="rId7" cstate="screen"/>
          <a:srcRect t="-2640"/>
          <a:stretch>
            <a:fillRect/>
          </a:stretch>
        </p:blipFill>
        <p:spPr bwMode="auto">
          <a:xfrm>
            <a:off x="3773488" y="3498850"/>
            <a:ext cx="803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62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563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48700" y="5343525"/>
            <a:ext cx="7016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53250" y="5343525"/>
            <a:ext cx="1622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rc 21"/>
          <p:cNvSpPr/>
          <p:nvPr/>
        </p:nvSpPr>
        <p:spPr bwMode="auto">
          <a:xfrm rot="1305494" flipH="1">
            <a:off x="1808163" y="3046413"/>
            <a:ext cx="2024062" cy="1003300"/>
          </a:xfrm>
          <a:prstGeom prst="arc">
            <a:avLst>
              <a:gd name="adj1" fmla="val 17167956"/>
              <a:gd name="adj2" fmla="val 211720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3" name="Arc 22"/>
          <p:cNvSpPr/>
          <p:nvPr/>
        </p:nvSpPr>
        <p:spPr bwMode="auto">
          <a:xfrm flipH="1" flipV="1">
            <a:off x="1892300" y="3608388"/>
            <a:ext cx="3313113" cy="1116012"/>
          </a:xfrm>
          <a:prstGeom prst="arc">
            <a:avLst>
              <a:gd name="adj1" fmla="val 16966782"/>
              <a:gd name="adj2" fmla="val 213658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6" name="Arc 25"/>
          <p:cNvSpPr/>
          <p:nvPr/>
        </p:nvSpPr>
        <p:spPr bwMode="auto">
          <a:xfrm flipH="1" flipV="1">
            <a:off x="5256213" y="4999038"/>
            <a:ext cx="2600325" cy="1058862"/>
          </a:xfrm>
          <a:prstGeom prst="arc">
            <a:avLst>
              <a:gd name="adj1" fmla="val 16200003"/>
              <a:gd name="adj2" fmla="val 215998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3776663" y="4908550"/>
            <a:ext cx="239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Both 1.9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resolution </a:t>
            </a:r>
          </a:p>
          <a:p>
            <a:pPr eaLnBrk="0" hangingPunct="0"/>
            <a:r>
              <a:rPr lang="en-GB">
                <a:latin typeface="Arial" pitchFamily="34" charset="0"/>
              </a:rPr>
              <a:t>orthorhombic P2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1388" y="6227763"/>
            <a:ext cx="730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+mn-cs"/>
              </a:rPr>
              <a:t>2.8 Å res.</a:t>
            </a:r>
          </a:p>
          <a:p>
            <a:pPr eaLnBrk="0" hangingPunct="0">
              <a:defRPr/>
            </a:pPr>
            <a:r>
              <a:rPr lang="en-GB" dirty="0">
                <a:latin typeface="Advt93-i"/>
                <a:ea typeface="Calibri"/>
                <a:cs typeface="Advt93-i"/>
              </a:rPr>
              <a:t>P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endParaRPr lang="en-GB" dirty="0">
              <a:latin typeface="Imago"/>
              <a:cs typeface="+mn-cs"/>
            </a:endParaRPr>
          </a:p>
        </p:txBody>
      </p:sp>
      <p:sp>
        <p:nvSpPr>
          <p:cNvPr id="14366" name="Rectangle 36"/>
          <p:cNvSpPr>
            <a:spLocks noChangeArrowheads="1"/>
          </p:cNvSpPr>
          <p:nvPr/>
        </p:nvSpPr>
        <p:spPr bwMode="auto">
          <a:xfrm>
            <a:off x="4914900" y="595471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Cross-seeding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305300" y="522288"/>
            <a:ext cx="38163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Random microseeding (</a:t>
            </a:r>
            <a:r>
              <a:rPr lang="en-GB" sz="1600" i="1" dirty="0" err="1">
                <a:latin typeface="+mn-lt"/>
                <a:cs typeface="+mn-cs"/>
              </a:rPr>
              <a:t>rMMS</a:t>
            </a:r>
            <a:r>
              <a:rPr lang="en-GB" sz="1600" i="1" dirty="0">
                <a:latin typeface="+mn-lt"/>
                <a:cs typeface="+mn-cs"/>
              </a:rPr>
              <a:t>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3576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3577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3578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3579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3581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582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604963" y="2636838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36" name="Arc 35"/>
          <p:cNvSpPr/>
          <p:nvPr/>
        </p:nvSpPr>
        <p:spPr bwMode="auto">
          <a:xfrm flipH="1" flipV="1">
            <a:off x="3540125" y="4124325"/>
            <a:ext cx="728663" cy="520700"/>
          </a:xfrm>
          <a:prstGeom prst="arc">
            <a:avLst>
              <a:gd name="adj1" fmla="val 18238940"/>
              <a:gd name="adj2" fmla="val 21599803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654300" y="432911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4579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4" cstate="screen"/>
          <a:srcRect r="-247"/>
          <a:stretch>
            <a:fillRect/>
          </a:stretch>
        </p:blipFill>
        <p:spPr bwMode="auto">
          <a:xfrm>
            <a:off x="2995613" y="2833688"/>
            <a:ext cx="1576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92438" y="3524250"/>
            <a:ext cx="78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6" cstate="screen"/>
          <a:srcRect b="-1897"/>
          <a:stretch>
            <a:fillRect/>
          </a:stretch>
        </p:blipFill>
        <p:spPr bwMode="auto">
          <a:xfrm>
            <a:off x="3835400" y="4329113"/>
            <a:ext cx="16049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7" cstate="screen"/>
          <a:srcRect t="-2640"/>
          <a:stretch>
            <a:fillRect/>
          </a:stretch>
        </p:blipFill>
        <p:spPr bwMode="auto">
          <a:xfrm>
            <a:off x="3773488" y="3498850"/>
            <a:ext cx="803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86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587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48700" y="5343525"/>
            <a:ext cx="7016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53250" y="5343525"/>
            <a:ext cx="1622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70450" y="1644650"/>
            <a:ext cx="1557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rc 21"/>
          <p:cNvSpPr/>
          <p:nvPr/>
        </p:nvSpPr>
        <p:spPr bwMode="auto">
          <a:xfrm rot="1305494" flipH="1">
            <a:off x="1808163" y="3046413"/>
            <a:ext cx="2024062" cy="1003300"/>
          </a:xfrm>
          <a:prstGeom prst="arc">
            <a:avLst>
              <a:gd name="adj1" fmla="val 17167956"/>
              <a:gd name="adj2" fmla="val 211720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3" name="Arc 22"/>
          <p:cNvSpPr/>
          <p:nvPr/>
        </p:nvSpPr>
        <p:spPr bwMode="auto">
          <a:xfrm flipH="1" flipV="1">
            <a:off x="1892300" y="3608388"/>
            <a:ext cx="3313113" cy="1116012"/>
          </a:xfrm>
          <a:prstGeom prst="arc">
            <a:avLst>
              <a:gd name="adj1" fmla="val 16966782"/>
              <a:gd name="adj2" fmla="val 213658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4" name="Arc 23"/>
          <p:cNvSpPr/>
          <p:nvPr/>
        </p:nvSpPr>
        <p:spPr bwMode="auto">
          <a:xfrm rot="16642542" flipH="1" flipV="1">
            <a:off x="2974976" y="2395537"/>
            <a:ext cx="4191000" cy="841375"/>
          </a:xfrm>
          <a:prstGeom prst="arc">
            <a:avLst>
              <a:gd name="adj1" fmla="val 16200000"/>
              <a:gd name="adj2" fmla="val 2078971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6" name="Arc 25"/>
          <p:cNvSpPr/>
          <p:nvPr/>
        </p:nvSpPr>
        <p:spPr bwMode="auto">
          <a:xfrm flipH="1" flipV="1">
            <a:off x="5256213" y="4999038"/>
            <a:ext cx="2600325" cy="1058862"/>
          </a:xfrm>
          <a:prstGeom prst="arc">
            <a:avLst>
              <a:gd name="adj1" fmla="val 16200003"/>
              <a:gd name="adj2" fmla="val 215998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4595" name="Rectangle 27"/>
          <p:cNvSpPr>
            <a:spLocks noChangeArrowheads="1"/>
          </p:cNvSpPr>
          <p:nvPr/>
        </p:nvSpPr>
        <p:spPr bwMode="auto">
          <a:xfrm>
            <a:off x="3776663" y="4908550"/>
            <a:ext cx="239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Both 1.9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resolution </a:t>
            </a:r>
          </a:p>
          <a:p>
            <a:pPr eaLnBrk="0" hangingPunct="0"/>
            <a:r>
              <a:rPr lang="en-GB">
                <a:latin typeface="Arial" pitchFamily="34" charset="0"/>
              </a:rPr>
              <a:t>orthorhombic P2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1388" y="6227763"/>
            <a:ext cx="730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+mn-cs"/>
              </a:rPr>
              <a:t>2.8 Å res.</a:t>
            </a:r>
          </a:p>
          <a:p>
            <a:pPr eaLnBrk="0" hangingPunct="0">
              <a:defRPr/>
            </a:pPr>
            <a:r>
              <a:rPr lang="en-GB" dirty="0">
                <a:latin typeface="Advt93-i"/>
                <a:ea typeface="Calibri"/>
                <a:cs typeface="Advt93-i"/>
              </a:rPr>
              <a:t>P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endParaRPr lang="en-GB" dirty="0">
              <a:latin typeface="Imago"/>
              <a:cs typeface="+mn-cs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5348288" y="350996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Cross-seeding</a:t>
            </a:r>
          </a:p>
        </p:txBody>
      </p:sp>
      <p:sp>
        <p:nvSpPr>
          <p:cNvPr id="14366" name="Rectangle 36"/>
          <p:cNvSpPr>
            <a:spLocks noChangeArrowheads="1"/>
          </p:cNvSpPr>
          <p:nvPr/>
        </p:nvSpPr>
        <p:spPr bwMode="auto">
          <a:xfrm>
            <a:off x="4914900" y="595471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Cross-seeding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305300" y="522288"/>
            <a:ext cx="38163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Random microseeding (</a:t>
            </a:r>
            <a:r>
              <a:rPr lang="en-GB" sz="1600" i="1" dirty="0" err="1">
                <a:latin typeface="+mn-lt"/>
                <a:cs typeface="+mn-cs"/>
              </a:rPr>
              <a:t>rMMS</a:t>
            </a:r>
            <a:r>
              <a:rPr lang="en-GB" sz="1600" i="1" dirty="0">
                <a:latin typeface="+mn-lt"/>
                <a:cs typeface="+mn-cs"/>
              </a:rPr>
              <a:t>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4603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4604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4605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4606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4608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609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604963" y="2636838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39" name="Arc 38"/>
          <p:cNvSpPr/>
          <p:nvPr/>
        </p:nvSpPr>
        <p:spPr bwMode="auto">
          <a:xfrm flipH="1" flipV="1">
            <a:off x="3540125" y="4124325"/>
            <a:ext cx="728663" cy="520700"/>
          </a:xfrm>
          <a:prstGeom prst="arc">
            <a:avLst>
              <a:gd name="adj1" fmla="val 18238940"/>
              <a:gd name="adj2" fmla="val 21599803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2654300" y="432911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oryxnan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7550" y="358775"/>
            <a:ext cx="37052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oryx4wi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0040" y="2226664"/>
            <a:ext cx="35464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oryx8wid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36625" y="3695700"/>
            <a:ext cx="378618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70600" y="1394455"/>
            <a:ext cx="337185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indent="-185738">
              <a:defRPr/>
            </a:pPr>
            <a:endParaRPr lang="en-US" sz="2800" dirty="0"/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Contact dispensing allows </a:t>
            </a:r>
            <a:r>
              <a:rPr lang="en-US" sz="2000" dirty="0" err="1">
                <a:latin typeface="+mn-lt"/>
              </a:rPr>
              <a:t>microseeding</a:t>
            </a:r>
            <a:endParaRPr lang="en-US" sz="2000" dirty="0">
              <a:latin typeface="+mn-lt"/>
            </a:endParaRPr>
          </a:p>
          <a:p>
            <a:pPr marL="185738" indent="-185738"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Almost no </a:t>
            </a:r>
            <a:r>
              <a:rPr lang="en-US" sz="2000" dirty="0" smtClean="0">
                <a:latin typeface="+mn-lt"/>
              </a:rPr>
              <a:t>protein / seed</a:t>
            </a:r>
          </a:p>
          <a:p>
            <a:pPr marL="185738" indent="263525">
              <a:defRPr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is </a:t>
            </a:r>
            <a:r>
              <a:rPr lang="en-US" sz="2000" dirty="0" smtClean="0">
                <a:latin typeface="+mn-lt"/>
              </a:rPr>
              <a:t>wasted</a:t>
            </a:r>
          </a:p>
          <a:p>
            <a:pPr marL="185738" indent="-185738"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185738" indent="-185738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Optimization</a:t>
            </a:r>
            <a:endParaRPr lang="en-US" sz="2000" dirty="0">
              <a:latin typeface="+mn-lt"/>
            </a:endParaRPr>
          </a:p>
          <a:p>
            <a:pPr marL="642938" lvl="1" indent="-185738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2-d grid</a:t>
            </a:r>
          </a:p>
          <a:p>
            <a:pPr marL="642938" lvl="1" indent="-185738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(7-d </a:t>
            </a:r>
            <a:r>
              <a:rPr lang="en-US" sz="1600" dirty="0">
                <a:latin typeface="+mn-lt"/>
              </a:rPr>
              <a:t>Central Composite </a:t>
            </a:r>
            <a:r>
              <a:rPr lang="en-US" sz="1600" dirty="0" smtClean="0">
                <a:latin typeface="+mn-lt"/>
              </a:rPr>
              <a:t>etc)</a:t>
            </a:r>
          </a:p>
          <a:p>
            <a:pPr marL="642938" lvl="1" indent="-185738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Combinatorial script</a:t>
            </a:r>
            <a:endParaRPr lang="en-US" sz="1600" dirty="0">
              <a:latin typeface="+mn-lt"/>
            </a:endParaRPr>
          </a:p>
          <a:p>
            <a:pPr marL="185738" indent="-185738">
              <a:buFont typeface="Arial" pitchFamily="34" charset="0"/>
              <a:buChar char="•"/>
              <a:defRPr/>
            </a:pP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0" y="2384425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5603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screen"/>
          <a:srcRect r="-247"/>
          <a:stretch>
            <a:fillRect/>
          </a:stretch>
        </p:blipFill>
        <p:spPr bwMode="auto">
          <a:xfrm>
            <a:off x="2995613" y="2833688"/>
            <a:ext cx="1576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92438" y="3524250"/>
            <a:ext cx="78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6" cstate="screen"/>
          <a:srcRect b="-1897"/>
          <a:stretch>
            <a:fillRect/>
          </a:stretch>
        </p:blipFill>
        <p:spPr bwMode="auto">
          <a:xfrm>
            <a:off x="3835400" y="4329113"/>
            <a:ext cx="16049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7" cstate="screen"/>
          <a:srcRect t="-2640"/>
          <a:stretch>
            <a:fillRect/>
          </a:stretch>
        </p:blipFill>
        <p:spPr bwMode="auto">
          <a:xfrm>
            <a:off x="3773488" y="3498850"/>
            <a:ext cx="803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10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611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48700" y="5343525"/>
            <a:ext cx="7016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53250" y="5343525"/>
            <a:ext cx="1622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70450" y="1644650"/>
            <a:ext cx="1557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rc 21"/>
          <p:cNvSpPr/>
          <p:nvPr/>
        </p:nvSpPr>
        <p:spPr bwMode="auto">
          <a:xfrm rot="1305494" flipH="1">
            <a:off x="1808163" y="3046413"/>
            <a:ext cx="2024062" cy="1003300"/>
          </a:xfrm>
          <a:prstGeom prst="arc">
            <a:avLst>
              <a:gd name="adj1" fmla="val 17167956"/>
              <a:gd name="adj2" fmla="val 211720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3" name="Arc 22"/>
          <p:cNvSpPr/>
          <p:nvPr/>
        </p:nvSpPr>
        <p:spPr bwMode="auto">
          <a:xfrm flipH="1" flipV="1">
            <a:off x="1892300" y="3608388"/>
            <a:ext cx="3313113" cy="1116012"/>
          </a:xfrm>
          <a:prstGeom prst="arc">
            <a:avLst>
              <a:gd name="adj1" fmla="val 16966782"/>
              <a:gd name="adj2" fmla="val 213658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4" name="Arc 23"/>
          <p:cNvSpPr/>
          <p:nvPr/>
        </p:nvSpPr>
        <p:spPr bwMode="auto">
          <a:xfrm rot="16642542" flipH="1" flipV="1">
            <a:off x="2974976" y="2395537"/>
            <a:ext cx="4191000" cy="841375"/>
          </a:xfrm>
          <a:prstGeom prst="arc">
            <a:avLst>
              <a:gd name="adj1" fmla="val 16200000"/>
              <a:gd name="adj2" fmla="val 2078971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5" name="Arc 24"/>
          <p:cNvSpPr/>
          <p:nvPr/>
        </p:nvSpPr>
        <p:spPr bwMode="auto">
          <a:xfrm flipH="1" flipV="1">
            <a:off x="3540125" y="4124325"/>
            <a:ext cx="728663" cy="520700"/>
          </a:xfrm>
          <a:prstGeom prst="arc">
            <a:avLst>
              <a:gd name="adj1" fmla="val 18238940"/>
              <a:gd name="adj2" fmla="val 21599803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6" name="Arc 25"/>
          <p:cNvSpPr/>
          <p:nvPr/>
        </p:nvSpPr>
        <p:spPr bwMode="auto">
          <a:xfrm flipH="1" flipV="1">
            <a:off x="5256213" y="4999038"/>
            <a:ext cx="2600325" cy="1058862"/>
          </a:xfrm>
          <a:prstGeom prst="arc">
            <a:avLst>
              <a:gd name="adj1" fmla="val 16200003"/>
              <a:gd name="adj2" fmla="val 215998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5620" name="Rectangle 27"/>
          <p:cNvSpPr>
            <a:spLocks noChangeArrowheads="1"/>
          </p:cNvSpPr>
          <p:nvPr/>
        </p:nvSpPr>
        <p:spPr bwMode="auto">
          <a:xfrm>
            <a:off x="3776663" y="4908550"/>
            <a:ext cx="239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Both 1.9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resolution </a:t>
            </a:r>
          </a:p>
          <a:p>
            <a:pPr eaLnBrk="0" hangingPunct="0"/>
            <a:r>
              <a:rPr lang="en-GB">
                <a:latin typeface="Arial" pitchFamily="34" charset="0"/>
              </a:rPr>
              <a:t>orthorhombic P2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1388" y="6227763"/>
            <a:ext cx="7159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+mn-cs"/>
              </a:rPr>
              <a:t>2.8 Å res</a:t>
            </a:r>
            <a:r>
              <a:rPr lang="en-GB" dirty="0">
                <a:latin typeface="Imago"/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en-GB" dirty="0">
                <a:latin typeface="Advt93-i"/>
                <a:ea typeface="Calibri"/>
                <a:cs typeface="Advt93-i"/>
              </a:rPr>
              <a:t>P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endParaRPr lang="en-GB" dirty="0">
              <a:latin typeface="Imago"/>
              <a:cs typeface="+mn-cs"/>
            </a:endParaRPr>
          </a:p>
        </p:txBody>
      </p:sp>
      <p:pic>
        <p:nvPicPr>
          <p:cNvPr id="25622" name="Picture 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867275" y="839788"/>
            <a:ext cx="8302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3" name="Rectangle 33"/>
          <p:cNvSpPr>
            <a:spLocks noChangeArrowheads="1"/>
          </p:cNvSpPr>
          <p:nvPr/>
        </p:nvSpPr>
        <p:spPr bwMode="auto">
          <a:xfrm>
            <a:off x="5649913" y="1138238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2.0 </a:t>
            </a:r>
            <a:r>
              <a:rPr lang="en-GB">
                <a:latin typeface="Arial" pitchFamily="34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res.</a:t>
            </a:r>
          </a:p>
          <a:p>
            <a:pPr eaLnBrk="0" hangingPunct="0"/>
            <a:r>
              <a:rPr lang="en-GB">
                <a:latin typeface="Arial" pitchFamily="34" charset="0"/>
              </a:rPr>
              <a:t>monoclinic P2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5348288" y="350996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Cross-seeding</a:t>
            </a:r>
          </a:p>
        </p:txBody>
      </p:sp>
      <p:sp>
        <p:nvSpPr>
          <p:cNvPr id="14366" name="Rectangle 36"/>
          <p:cNvSpPr>
            <a:spLocks noChangeArrowheads="1"/>
          </p:cNvSpPr>
          <p:nvPr/>
        </p:nvSpPr>
        <p:spPr bwMode="auto">
          <a:xfrm>
            <a:off x="4914900" y="595471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Cross-seeding</a:t>
            </a:r>
          </a:p>
        </p:txBody>
      </p:sp>
      <p:sp>
        <p:nvSpPr>
          <p:cNvPr id="32" name="Arc 31"/>
          <p:cNvSpPr/>
          <p:nvPr/>
        </p:nvSpPr>
        <p:spPr bwMode="auto">
          <a:xfrm rot="8633720" flipV="1">
            <a:off x="4645025" y="1363663"/>
            <a:ext cx="425450" cy="414337"/>
          </a:xfrm>
          <a:prstGeom prst="arc">
            <a:avLst>
              <a:gd name="adj1" fmla="val 15522191"/>
              <a:gd name="adj2" fmla="val 1296407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305300" y="522288"/>
            <a:ext cx="38163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Random microseeding (</a:t>
            </a:r>
            <a:r>
              <a:rPr lang="en-GB" sz="1600" i="1" dirty="0" err="1">
                <a:latin typeface="+mn-lt"/>
                <a:cs typeface="+mn-cs"/>
              </a:rPr>
              <a:t>rMMS</a:t>
            </a:r>
            <a:r>
              <a:rPr lang="en-GB" sz="1600" i="1" dirty="0">
                <a:latin typeface="+mn-lt"/>
                <a:cs typeface="+mn-cs"/>
              </a:rPr>
              <a:t>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5631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5632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5633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5634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5636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637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3765550" y="146526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604963" y="2636838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2654300" y="432911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 bwMode="auto">
          <a:xfrm>
            <a:off x="0" y="2420938"/>
            <a:ext cx="9906000" cy="2844800"/>
          </a:xfrm>
          <a:prstGeom prst="roundRect">
            <a:avLst/>
          </a:prstGeom>
          <a:solidFill>
            <a:srgbClr val="000086"/>
          </a:solidFill>
          <a:ln w="12700">
            <a:solidFill>
              <a:srgbClr val="000086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5738" indent="-185738" algn="ctr" eaLnBrk="0" hangingPunct="0">
              <a:defRPr/>
            </a:pPr>
            <a:endParaRPr lang="en-GB" sz="1400" dirty="0">
              <a:latin typeface="+mn-lt"/>
              <a:cs typeface="+mn-cs"/>
            </a:endParaRPr>
          </a:p>
        </p:txBody>
      </p:sp>
      <p:cxnSp>
        <p:nvCxnSpPr>
          <p:cNvPr id="26627" name="Straight Connector 35"/>
          <p:cNvCxnSpPr>
            <a:cxnSpLocks noChangeShapeType="1"/>
          </p:cNvCxnSpPr>
          <p:nvPr/>
        </p:nvCxnSpPr>
        <p:spPr bwMode="auto">
          <a:xfrm rot="16200000" flipH="1">
            <a:off x="-248444" y="3663157"/>
            <a:ext cx="5795963" cy="0"/>
          </a:xfrm>
          <a:prstGeom prst="line">
            <a:avLst/>
          </a:prstGeom>
          <a:noFill/>
          <a:ln w="44450" algn="ctr">
            <a:solidFill>
              <a:srgbClr val="FEE486"/>
            </a:solidFill>
            <a:round/>
            <a:headEnd/>
            <a:tailEnd/>
          </a:ln>
        </p:spPr>
      </p:cxn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375" y="1089025"/>
            <a:ext cx="1420813" cy="517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Complexes: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IL-13/C836</a:t>
            </a: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(mouse antibody)</a:t>
            </a: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GB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GB" sz="1400" dirty="0">
                <a:latin typeface="+mn-lt"/>
                <a:cs typeface="+mn-cs"/>
              </a:rPr>
              <a:t>IL-13/H2L6</a:t>
            </a: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(humanized </a:t>
            </a:r>
          </a:p>
          <a:p>
            <a:pPr marL="185738" indent="-185738" eaLnBrk="0" hangingPunct="0">
              <a:defRPr/>
            </a:pP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endParaRPr lang="en-US" sz="1400" dirty="0">
              <a:latin typeface="+mn-lt"/>
              <a:cs typeface="+mn-cs"/>
            </a:endParaRP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IL-13/M1295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(affinity-matured </a:t>
            </a:r>
          </a:p>
          <a:p>
            <a:pPr marL="185738" indent="-185738"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humanized </a:t>
            </a:r>
            <a:r>
              <a:rPr lang="en-US" sz="1400" dirty="0" err="1">
                <a:latin typeface="+mn-lt"/>
                <a:cs typeface="+mn-cs"/>
              </a:rPr>
              <a:t>mAb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GB" sz="1400" dirty="0">
              <a:latin typeface="+mn-lt"/>
              <a:cs typeface="+mn-cs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7963" y="3365500"/>
            <a:ext cx="8096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 cstate="screen"/>
          <a:srcRect r="-247"/>
          <a:stretch>
            <a:fillRect/>
          </a:stretch>
        </p:blipFill>
        <p:spPr bwMode="auto">
          <a:xfrm>
            <a:off x="2995613" y="2833688"/>
            <a:ext cx="1576387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92438" y="3524250"/>
            <a:ext cx="78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6" cstate="screen"/>
          <a:srcRect b="-1897"/>
          <a:stretch>
            <a:fillRect/>
          </a:stretch>
        </p:blipFill>
        <p:spPr bwMode="auto">
          <a:xfrm>
            <a:off x="3835400" y="4329113"/>
            <a:ext cx="16049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7" cstate="screen"/>
          <a:srcRect t="-2640"/>
          <a:stretch>
            <a:fillRect/>
          </a:stretch>
        </p:blipFill>
        <p:spPr bwMode="auto">
          <a:xfrm>
            <a:off x="3773488" y="3498850"/>
            <a:ext cx="803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4" name="Straight Connector 12"/>
          <p:cNvCxnSpPr>
            <a:cxnSpLocks noChangeShapeType="1"/>
          </p:cNvCxnSpPr>
          <p:nvPr/>
        </p:nvCxnSpPr>
        <p:spPr bwMode="auto">
          <a:xfrm>
            <a:off x="1835150" y="5957888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5" name="Straight Connector 13"/>
          <p:cNvCxnSpPr>
            <a:cxnSpLocks noChangeShapeType="1"/>
          </p:cNvCxnSpPr>
          <p:nvPr/>
        </p:nvCxnSpPr>
        <p:spPr bwMode="auto">
          <a:xfrm rot="10800000" flipV="1">
            <a:off x="1785938" y="5967413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6636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648700" y="5343525"/>
            <a:ext cx="7016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53250" y="5343525"/>
            <a:ext cx="1622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70450" y="1644650"/>
            <a:ext cx="15573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5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40538" y="895350"/>
            <a:ext cx="830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5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840538" y="890588"/>
            <a:ext cx="8064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rc 21"/>
          <p:cNvSpPr/>
          <p:nvPr/>
        </p:nvSpPr>
        <p:spPr bwMode="auto">
          <a:xfrm rot="1305494" flipH="1">
            <a:off x="1808163" y="3046413"/>
            <a:ext cx="2024062" cy="1003300"/>
          </a:xfrm>
          <a:prstGeom prst="arc">
            <a:avLst>
              <a:gd name="adj1" fmla="val 17167956"/>
              <a:gd name="adj2" fmla="val 2117209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3" name="Arc 22"/>
          <p:cNvSpPr/>
          <p:nvPr/>
        </p:nvSpPr>
        <p:spPr bwMode="auto">
          <a:xfrm flipH="1" flipV="1">
            <a:off x="1892300" y="3608388"/>
            <a:ext cx="3313113" cy="1116012"/>
          </a:xfrm>
          <a:prstGeom prst="arc">
            <a:avLst>
              <a:gd name="adj1" fmla="val 16966782"/>
              <a:gd name="adj2" fmla="val 213658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4" name="Arc 23"/>
          <p:cNvSpPr/>
          <p:nvPr/>
        </p:nvSpPr>
        <p:spPr bwMode="auto">
          <a:xfrm rot="16642542" flipH="1" flipV="1">
            <a:off x="2974976" y="2395537"/>
            <a:ext cx="4191000" cy="841375"/>
          </a:xfrm>
          <a:prstGeom prst="arc">
            <a:avLst>
              <a:gd name="adj1" fmla="val 16200000"/>
              <a:gd name="adj2" fmla="val 2078971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6" name="Arc 25"/>
          <p:cNvSpPr/>
          <p:nvPr/>
        </p:nvSpPr>
        <p:spPr bwMode="auto">
          <a:xfrm flipH="1" flipV="1">
            <a:off x="5256213" y="4999038"/>
            <a:ext cx="2600325" cy="1058862"/>
          </a:xfrm>
          <a:prstGeom prst="arc">
            <a:avLst>
              <a:gd name="adj1" fmla="val 16200003"/>
              <a:gd name="adj2" fmla="val 215998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7" name="Arc 26"/>
          <p:cNvSpPr/>
          <p:nvPr/>
        </p:nvSpPr>
        <p:spPr bwMode="auto">
          <a:xfrm rot="19978600" flipH="1" flipV="1">
            <a:off x="6045200" y="1774825"/>
            <a:ext cx="1387475" cy="692150"/>
          </a:xfrm>
          <a:prstGeom prst="arc">
            <a:avLst>
              <a:gd name="adj1" fmla="val 16200000"/>
              <a:gd name="adj2" fmla="val 2152571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26646" name="Rectangle 27"/>
          <p:cNvSpPr>
            <a:spLocks noChangeArrowheads="1"/>
          </p:cNvSpPr>
          <p:nvPr/>
        </p:nvSpPr>
        <p:spPr bwMode="auto">
          <a:xfrm>
            <a:off x="3776663" y="4908550"/>
            <a:ext cx="2390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Both 1.9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resolution </a:t>
            </a:r>
          </a:p>
          <a:p>
            <a:pPr eaLnBrk="0" hangingPunct="0"/>
            <a:r>
              <a:rPr lang="en-GB">
                <a:latin typeface="Arial" pitchFamily="34" charset="0"/>
              </a:rPr>
              <a:t>orthorhombic P2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r>
              <a:rPr lang="en-GB">
                <a:latin typeface="Arial" pitchFamily="34" charset="0"/>
              </a:rPr>
              <a:t>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61388" y="6227763"/>
            <a:ext cx="7159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Arial" pitchFamily="34" charset="0"/>
                <a:cs typeface="+mn-cs"/>
              </a:rPr>
              <a:t>2.8 Å res</a:t>
            </a:r>
            <a:r>
              <a:rPr lang="en-GB" dirty="0">
                <a:latin typeface="Imago"/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en-GB" dirty="0">
                <a:latin typeface="Advt93-i"/>
                <a:ea typeface="Calibri"/>
                <a:cs typeface="Advt93-i"/>
              </a:rPr>
              <a:t>P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r>
              <a:rPr lang="en-GB" dirty="0">
                <a:latin typeface="Advt93-r"/>
                <a:ea typeface="Calibri"/>
                <a:cs typeface="Advt93-r"/>
              </a:rPr>
              <a:t>2</a:t>
            </a:r>
            <a:r>
              <a:rPr lang="en-GB" sz="650" dirty="0">
                <a:latin typeface="Advt93-r"/>
                <a:ea typeface="Calibri"/>
                <a:cs typeface="Advt93-r"/>
              </a:rPr>
              <a:t>1</a:t>
            </a:r>
            <a:endParaRPr lang="en-GB" dirty="0">
              <a:latin typeface="Imago"/>
              <a:cs typeface="+mn-cs"/>
            </a:endParaRPr>
          </a:p>
        </p:txBody>
      </p:sp>
      <p:pic>
        <p:nvPicPr>
          <p:cNvPr id="26648" name="Picture 5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867275" y="839788"/>
            <a:ext cx="8302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Rectangle 33"/>
          <p:cNvSpPr>
            <a:spLocks noChangeArrowheads="1"/>
          </p:cNvSpPr>
          <p:nvPr/>
        </p:nvSpPr>
        <p:spPr bwMode="auto">
          <a:xfrm>
            <a:off x="5649913" y="1138238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2.0 </a:t>
            </a:r>
            <a:r>
              <a:rPr lang="en-GB">
                <a:latin typeface="Arial" pitchFamily="34" charset="0"/>
                <a:cs typeface="Times New Roman" pitchFamily="18" charset="0"/>
              </a:rPr>
              <a:t>Å</a:t>
            </a:r>
            <a:r>
              <a:rPr lang="en-GB">
                <a:latin typeface="Arial" pitchFamily="34" charset="0"/>
              </a:rPr>
              <a:t> res.</a:t>
            </a:r>
          </a:p>
          <a:p>
            <a:pPr eaLnBrk="0" hangingPunct="0"/>
            <a:r>
              <a:rPr lang="en-GB">
                <a:latin typeface="Arial" pitchFamily="34" charset="0"/>
              </a:rPr>
              <a:t>monoclinic P2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26650" name="Rectangle 34"/>
          <p:cNvSpPr>
            <a:spLocks noChangeArrowheads="1"/>
          </p:cNvSpPr>
          <p:nvPr/>
        </p:nvSpPr>
        <p:spPr bwMode="auto">
          <a:xfrm>
            <a:off x="8553450" y="1120775"/>
            <a:ext cx="1025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Arial" pitchFamily="34" charset="0"/>
              </a:rPr>
              <a:t>2.0 </a:t>
            </a:r>
            <a:r>
              <a:rPr lang="en-GB">
                <a:latin typeface="Times New Roman" pitchFamily="18" charset="0"/>
                <a:cs typeface="Times New Roman" pitchFamily="18" charset="0"/>
              </a:rPr>
              <a:t>Å </a:t>
            </a:r>
            <a:r>
              <a:rPr lang="en-GB">
                <a:latin typeface="Arial" pitchFamily="34" charset="0"/>
              </a:rPr>
              <a:t>res.</a:t>
            </a:r>
          </a:p>
          <a:p>
            <a:pPr eaLnBrk="0" hangingPunct="0"/>
            <a:r>
              <a:rPr lang="en-GB">
                <a:latin typeface="Arial" pitchFamily="34" charset="0"/>
              </a:rPr>
              <a:t>monoclinic P2</a:t>
            </a:r>
            <a:r>
              <a:rPr lang="en-GB" sz="600">
                <a:latin typeface="Arial" pitchFamily="34" charset="0"/>
              </a:rPr>
              <a:t>1</a:t>
            </a:r>
            <a:endParaRPr lang="en-GB">
              <a:latin typeface="Arial" pitchFamily="34" charset="0"/>
            </a:endParaRPr>
          </a:p>
        </p:txBody>
      </p:sp>
      <p:sp>
        <p:nvSpPr>
          <p:cNvPr id="14364" name="Rectangle 35"/>
          <p:cNvSpPr>
            <a:spLocks noChangeArrowheads="1"/>
          </p:cNvSpPr>
          <p:nvPr/>
        </p:nvSpPr>
        <p:spPr bwMode="auto">
          <a:xfrm>
            <a:off x="5348288" y="350996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tx2"/>
                </a:solidFill>
                <a:latin typeface="+mn-lt"/>
                <a:cs typeface="+mn-cs"/>
              </a:rPr>
              <a:t>Cross-seeding</a:t>
            </a:r>
          </a:p>
        </p:txBody>
      </p:sp>
      <p:sp>
        <p:nvSpPr>
          <p:cNvPr id="14366" name="Rectangle 36"/>
          <p:cNvSpPr>
            <a:spLocks noChangeArrowheads="1"/>
          </p:cNvSpPr>
          <p:nvPr/>
        </p:nvSpPr>
        <p:spPr bwMode="auto">
          <a:xfrm>
            <a:off x="4914900" y="5954713"/>
            <a:ext cx="100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chemeClr val="tx2"/>
                </a:solidFill>
                <a:latin typeface="+mn-lt"/>
                <a:cs typeface="+mn-cs"/>
              </a:rPr>
              <a:t>Cross-seeding</a:t>
            </a:r>
          </a:p>
        </p:txBody>
      </p:sp>
      <p:pic>
        <p:nvPicPr>
          <p:cNvPr id="26653" name="Picture 5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697788" y="895350"/>
            <a:ext cx="8620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rc 31"/>
          <p:cNvSpPr/>
          <p:nvPr/>
        </p:nvSpPr>
        <p:spPr bwMode="auto">
          <a:xfrm rot="8633720" flipV="1">
            <a:off x="4645025" y="1363663"/>
            <a:ext cx="425450" cy="414337"/>
          </a:xfrm>
          <a:prstGeom prst="arc">
            <a:avLst>
              <a:gd name="adj1" fmla="val 15522191"/>
              <a:gd name="adj2" fmla="val 1296407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65100" y="512763"/>
            <a:ext cx="27717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Conventional methods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4305300" y="522288"/>
            <a:ext cx="381635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i="1" dirty="0">
                <a:latin typeface="+mn-lt"/>
                <a:cs typeface="+mn-cs"/>
              </a:rPr>
              <a:t>Random microseeding (</a:t>
            </a:r>
            <a:r>
              <a:rPr lang="en-GB" sz="1600" i="1" dirty="0" err="1">
                <a:latin typeface="+mn-lt"/>
                <a:cs typeface="+mn-cs"/>
              </a:rPr>
              <a:t>rMMS</a:t>
            </a:r>
            <a:r>
              <a:rPr lang="en-GB" sz="1600" i="1" dirty="0">
                <a:latin typeface="+mn-lt"/>
                <a:cs typeface="+mn-cs"/>
              </a:rPr>
              <a:t>)</a:t>
            </a:r>
          </a:p>
        </p:txBody>
      </p:sp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0" y="2312988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40 residues changed</a:t>
            </a:r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>
            <a:off x="0" y="4546600"/>
            <a:ext cx="128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4 residues changed</a:t>
            </a:r>
          </a:p>
        </p:txBody>
      </p:sp>
      <p:cxnSp>
        <p:nvCxnSpPr>
          <p:cNvPr id="26659" name="Straight Arrow Connector 46"/>
          <p:cNvCxnSpPr>
            <a:cxnSpLocks noChangeShapeType="1"/>
          </p:cNvCxnSpPr>
          <p:nvPr/>
        </p:nvCxnSpPr>
        <p:spPr bwMode="auto">
          <a:xfrm rot="5400000" flipH="1" flipV="1">
            <a:off x="235744" y="2167732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60" name="Straight Arrow Connector 47"/>
          <p:cNvCxnSpPr>
            <a:cxnSpLocks noChangeShapeType="1"/>
          </p:cNvCxnSpPr>
          <p:nvPr/>
        </p:nvCxnSpPr>
        <p:spPr bwMode="auto">
          <a:xfrm rot="5400000" flipH="1" flipV="1">
            <a:off x="200819" y="4401344"/>
            <a:ext cx="288925" cy="1587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61" name="Straight Arrow Connector 48"/>
          <p:cNvCxnSpPr>
            <a:cxnSpLocks noChangeShapeType="1"/>
          </p:cNvCxnSpPr>
          <p:nvPr/>
        </p:nvCxnSpPr>
        <p:spPr bwMode="auto">
          <a:xfrm rot="16200000" flipH="1">
            <a:off x="238125" y="2887663"/>
            <a:ext cx="287337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cxnSp>
        <p:nvCxnSpPr>
          <p:cNvPr id="26662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202406" y="5120482"/>
            <a:ext cx="288925" cy="1588"/>
          </a:xfrm>
          <a:prstGeom prst="straightConnector1">
            <a:avLst/>
          </a:prstGeom>
          <a:noFill/>
          <a:ln w="19050" algn="ctr">
            <a:solidFill>
              <a:srgbClr val="FFFFFF"/>
            </a:solidFill>
            <a:round/>
            <a:headEnd/>
            <a:tailEnd type="arrow" w="med" len="med"/>
          </a:ln>
        </p:spPr>
      </p:cxnSp>
      <p:sp>
        <p:nvSpPr>
          <p:cNvPr id="51" name="Rectangle 35"/>
          <p:cNvSpPr>
            <a:spLocks noChangeArrowheads="1"/>
          </p:cNvSpPr>
          <p:nvPr/>
        </p:nvSpPr>
        <p:spPr bwMode="auto">
          <a:xfrm>
            <a:off x="1639888" y="5702300"/>
            <a:ext cx="75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cxnSp>
        <p:nvCxnSpPr>
          <p:cNvPr id="26664" name="Straight Connector 12"/>
          <p:cNvCxnSpPr>
            <a:cxnSpLocks noChangeShapeType="1"/>
          </p:cNvCxnSpPr>
          <p:nvPr/>
        </p:nvCxnSpPr>
        <p:spPr bwMode="auto">
          <a:xfrm>
            <a:off x="1800225" y="1498600"/>
            <a:ext cx="233363" cy="231775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65" name="Straight Connector 13"/>
          <p:cNvCxnSpPr>
            <a:cxnSpLocks noChangeShapeType="1"/>
          </p:cNvCxnSpPr>
          <p:nvPr/>
        </p:nvCxnSpPr>
        <p:spPr bwMode="auto">
          <a:xfrm rot="10800000" flipV="1">
            <a:off x="1751013" y="1508125"/>
            <a:ext cx="252412" cy="22860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1604963" y="1244600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No hits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1568450" y="3146425"/>
            <a:ext cx="755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>
                <a:latin typeface="+mn-lt"/>
                <a:cs typeface="+mn-cs"/>
              </a:rPr>
              <a:t>One hit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1423988" y="30163"/>
            <a:ext cx="8948737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Case study –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Obmolova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i="1" dirty="0">
                <a:solidFill>
                  <a:srgbClr val="FFFF00"/>
                </a:solidFill>
                <a:latin typeface="+mn-lt"/>
                <a:cs typeface="+mn-cs"/>
              </a:rPr>
              <a:t>et al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,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Acta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+mn-lt"/>
                <a:cs typeface="+mn-cs"/>
              </a:rPr>
              <a:t>Cryst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</a:rPr>
              <a:t> (2010) D66, 927 - 933  </a:t>
            </a: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3765550" y="146526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604963" y="2636838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52" name="Rectangle 35"/>
          <p:cNvSpPr>
            <a:spLocks noChangeArrowheads="1"/>
          </p:cNvSpPr>
          <p:nvPr/>
        </p:nvSpPr>
        <p:spPr bwMode="auto">
          <a:xfrm>
            <a:off x="1931988" y="4716463"/>
            <a:ext cx="9445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53" name="Rectangle 35"/>
          <p:cNvSpPr>
            <a:spLocks noChangeArrowheads="1"/>
          </p:cNvSpPr>
          <p:nvPr/>
        </p:nvSpPr>
        <p:spPr bwMode="auto">
          <a:xfrm>
            <a:off x="6372225" y="2659063"/>
            <a:ext cx="944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FF0000"/>
                </a:solidFill>
                <a:latin typeface="+mn-lt"/>
                <a:cs typeface="+mn-cs"/>
              </a:rPr>
              <a:t>Microseeding</a:t>
            </a:r>
          </a:p>
        </p:txBody>
      </p:sp>
      <p:sp>
        <p:nvSpPr>
          <p:cNvPr id="56" name="Arc 55"/>
          <p:cNvSpPr/>
          <p:nvPr/>
        </p:nvSpPr>
        <p:spPr bwMode="auto">
          <a:xfrm flipH="1" flipV="1">
            <a:off x="3540125" y="4124325"/>
            <a:ext cx="728663" cy="520700"/>
          </a:xfrm>
          <a:prstGeom prst="arc">
            <a:avLst>
              <a:gd name="adj1" fmla="val 18238940"/>
              <a:gd name="adj2" fmla="val 21599803"/>
            </a:avLst>
          </a:prstGeom>
          <a:noFill/>
          <a:ln w="38100" cap="flat" cmpd="sng" algn="ctr">
            <a:solidFill>
              <a:srgbClr val="3399FF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latin typeface="Imago"/>
              <a:cs typeface="+mn-cs"/>
            </a:endParaRPr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2654300" y="4329113"/>
            <a:ext cx="8937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>
                <a:solidFill>
                  <a:srgbClr val="3399FF"/>
                </a:solidFill>
                <a:latin typeface="+mn-lt"/>
                <a:cs typeface="+mn-cs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458853" y="970470"/>
          <a:ext cx="6046127" cy="487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420074" y="6049091"/>
            <a:ext cx="6353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+mn-lt"/>
              </a:rPr>
              <a:t>http://hamptonresearch.com/documents/ramc/RAMC2011_T11_Obmolova.pdf</a:t>
            </a:r>
            <a:endParaRPr lang="en-GB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80988" y="415925"/>
            <a:ext cx="8770937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Crystals structures obtained by 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rMMS</a:t>
            </a:r>
            <a:r>
              <a:rPr lang="en-US" sz="3600" b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  <a:endParaRPr lang="en-US" sz="2800" u="sng" dirty="0">
              <a:latin typeface="Arial" charset="0"/>
              <a:cs typeface="Arial" charset="0"/>
            </a:endParaRPr>
          </a:p>
        </p:txBody>
      </p:sp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711200" y="1382873"/>
            <a:ext cx="8375650" cy="44319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2000" dirty="0" smtClean="0">
                <a:latin typeface="+mn-lt"/>
                <a:cs typeface="Times New Roman" pitchFamily="18" charset="0"/>
              </a:rPr>
              <a:t>All crystals prepared by Lesley </a:t>
            </a:r>
            <a:r>
              <a:rPr lang="en-US" sz="2000" dirty="0">
                <a:latin typeface="+mn-lt"/>
                <a:cs typeface="Times New Roman" pitchFamily="18" charset="0"/>
              </a:rPr>
              <a:t>Haire, NIMR, </a:t>
            </a:r>
            <a:r>
              <a:rPr lang="en-US" sz="2000" dirty="0" smtClean="0">
                <a:latin typeface="+mn-lt"/>
                <a:cs typeface="Times New Roman" pitchFamily="18" charset="0"/>
              </a:rPr>
              <a:t>London</a:t>
            </a:r>
          </a:p>
          <a:p>
            <a:endParaRPr lang="en-US" sz="2000" u="sng" dirty="0">
              <a:latin typeface="+mn-lt"/>
              <a:cs typeface="Times New Roman" pitchFamily="18" charset="0"/>
            </a:endParaRPr>
          </a:p>
          <a:p>
            <a:r>
              <a:rPr lang="en-US" sz="2000" u="sng" dirty="0">
                <a:latin typeface="+mn-lt"/>
                <a:cs typeface="Times New Roman" pitchFamily="18" charset="0"/>
              </a:rPr>
              <a:t>N1 </a:t>
            </a:r>
            <a:r>
              <a:rPr lang="en-US" sz="2000" u="sng" dirty="0" smtClean="0">
                <a:latin typeface="+mn-lt"/>
                <a:cs typeface="Times New Roman" pitchFamily="18" charset="0"/>
              </a:rPr>
              <a:t>Neuraminidase:</a:t>
            </a:r>
            <a:endParaRPr lang="en-GB" sz="1050" dirty="0">
              <a:latin typeface="+mn-lt"/>
            </a:endParaRPr>
          </a:p>
          <a:p>
            <a:r>
              <a:rPr lang="en-US" sz="2000" b="1" dirty="0">
                <a:latin typeface="+mn-lt"/>
                <a:cs typeface="Times New Roman" pitchFamily="18" charset="0"/>
              </a:rPr>
              <a:t>3CL0</a:t>
            </a:r>
            <a:r>
              <a:rPr lang="en-US" sz="2000" dirty="0">
                <a:latin typeface="+mn-lt"/>
                <a:cs typeface="Times New Roman" pitchFamily="18" charset="0"/>
              </a:rPr>
              <a:t> (His274Tyr–oseltamivir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),</a:t>
            </a:r>
            <a:r>
              <a:rPr lang="fr-FR" sz="2000" dirty="0" smtClean="0">
                <a:latin typeface="+mn-lt"/>
                <a:cs typeface="Times New Roman" pitchFamily="18" charset="0"/>
              </a:rPr>
              <a:t> </a:t>
            </a:r>
            <a:endParaRPr lang="en-GB" sz="2000" dirty="0">
              <a:latin typeface="+mn-lt"/>
              <a:cs typeface="Times New Roman" pitchFamily="18" charset="0"/>
            </a:endParaRPr>
          </a:p>
          <a:p>
            <a:r>
              <a:rPr lang="en-US" sz="2000" dirty="0">
                <a:latin typeface="+mn-lt"/>
                <a:cs typeface="Times New Roman" pitchFamily="18" charset="0"/>
              </a:rPr>
              <a:t>3CKZ (His274Tyr–zanamivir),</a:t>
            </a:r>
            <a:endParaRPr lang="en-GB" sz="2000" dirty="0">
              <a:latin typeface="+mn-lt"/>
              <a:cs typeface="Times New Roman" pitchFamily="18" charset="0"/>
            </a:endParaRPr>
          </a:p>
          <a:p>
            <a:r>
              <a:rPr lang="en-US" sz="2000" dirty="0">
                <a:latin typeface="+mn-lt"/>
                <a:cs typeface="Times New Roman" pitchFamily="18" charset="0"/>
              </a:rPr>
              <a:t>3CL2 (Asn294Ser–oseltamivir).</a:t>
            </a:r>
          </a:p>
          <a:p>
            <a:pPr lvl="1"/>
            <a:r>
              <a:rPr lang="fr-FR" sz="2000" i="1" dirty="0" smtClean="0">
                <a:latin typeface="+mn-lt"/>
                <a:cs typeface="Times New Roman" pitchFamily="18" charset="0"/>
              </a:rPr>
              <a:t>Nature</a:t>
            </a:r>
            <a:r>
              <a:rPr lang="fr-FR" sz="2000" dirty="0" smtClean="0">
                <a:latin typeface="+mn-lt"/>
                <a:cs typeface="Times New Roman" pitchFamily="18" charset="0"/>
              </a:rPr>
              <a:t> 453, 1258-1261 (26 </a:t>
            </a:r>
            <a:r>
              <a:rPr lang="fr-FR" sz="2000" dirty="0" err="1" smtClean="0">
                <a:latin typeface="+mn-lt"/>
                <a:cs typeface="Times New Roman" pitchFamily="18" charset="0"/>
              </a:rPr>
              <a:t>June</a:t>
            </a:r>
            <a:r>
              <a:rPr lang="fr-FR" sz="2000" dirty="0" smtClean="0">
                <a:latin typeface="+mn-lt"/>
                <a:cs typeface="Times New Roman" pitchFamily="18" charset="0"/>
              </a:rPr>
              <a:t> 2008)</a:t>
            </a:r>
          </a:p>
          <a:p>
            <a:endParaRPr lang="en-US" sz="2000" dirty="0">
              <a:latin typeface="+mn-lt"/>
              <a:cs typeface="Times New Roman" pitchFamily="18" charset="0"/>
            </a:endParaRPr>
          </a:p>
          <a:p>
            <a:r>
              <a:rPr lang="en-US" sz="2000" u="sng" dirty="0" smtClean="0">
                <a:latin typeface="+mn-lt"/>
              </a:rPr>
              <a:t>Nbs1 (</a:t>
            </a:r>
            <a:r>
              <a:rPr lang="en-US" sz="2000" u="sng" dirty="0" err="1" smtClean="0">
                <a:latin typeface="+mn-lt"/>
              </a:rPr>
              <a:t>Nibrin</a:t>
            </a:r>
            <a:r>
              <a:rPr lang="en-US" sz="2000" u="sng" dirty="0" smtClean="0">
                <a:latin typeface="+mn-lt"/>
              </a:rPr>
              <a:t>):</a:t>
            </a:r>
            <a:endParaRPr lang="en-GB" sz="2000" u="sng" dirty="0">
              <a:latin typeface="+mn-lt"/>
            </a:endParaRPr>
          </a:p>
          <a:p>
            <a:r>
              <a:rPr lang="en-GB" sz="2000" b="1" dirty="0">
                <a:latin typeface="+mn-lt"/>
              </a:rPr>
              <a:t>3I0M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– single </a:t>
            </a:r>
            <a:r>
              <a:rPr lang="en-GB" sz="2000" dirty="0">
                <a:latin typeface="+mn-lt"/>
              </a:rPr>
              <a:t>crystals with </a:t>
            </a:r>
            <a:r>
              <a:rPr lang="en-GB" sz="2000" dirty="0" smtClean="0">
                <a:latin typeface="+mn-lt"/>
              </a:rPr>
              <a:t>MMS</a:t>
            </a:r>
          </a:p>
          <a:p>
            <a:pPr lvl="1"/>
            <a:r>
              <a:rPr lang="en-GB" sz="2000" i="1" dirty="0" smtClean="0">
                <a:latin typeface="+mn-lt"/>
              </a:rPr>
              <a:t>Cell</a:t>
            </a:r>
            <a:r>
              <a:rPr lang="en-GB" sz="2000" dirty="0" smtClean="0">
                <a:latin typeface="+mn-lt"/>
              </a:rPr>
              <a:t> 139: 100-111 (2009)</a:t>
            </a:r>
          </a:p>
          <a:p>
            <a:endParaRPr lang="en-GB" sz="2000" dirty="0" smtClean="0">
              <a:latin typeface="+mn-lt"/>
              <a:cs typeface="Times New Roman" pitchFamily="18" charset="0"/>
            </a:endParaRPr>
          </a:p>
          <a:p>
            <a:r>
              <a:rPr lang="en-GB" sz="2000" u="sng" dirty="0" smtClean="0">
                <a:latin typeface="+mn-lt"/>
                <a:cs typeface="Times New Roman" pitchFamily="18" charset="0"/>
              </a:rPr>
              <a:t>SHARPIN</a:t>
            </a:r>
          </a:p>
          <a:p>
            <a:pPr lvl="1"/>
            <a:r>
              <a:rPr lang="en-GB" sz="2000" i="1" dirty="0" smtClean="0">
                <a:latin typeface="+mn-lt"/>
                <a:cs typeface="Times New Roman" pitchFamily="18" charset="0"/>
              </a:rPr>
              <a:t>Nucleated on air bubble.  </a:t>
            </a:r>
            <a:r>
              <a:rPr lang="en-GB" sz="2000" i="1" smtClean="0">
                <a:latin typeface="+mn-lt"/>
                <a:cs typeface="Times New Roman" pitchFamily="18" charset="0"/>
              </a:rPr>
              <a:t>Two papers submitted</a:t>
            </a:r>
            <a:endParaRPr lang="en-US" sz="2000" i="1" u="sng" dirty="0">
              <a:latin typeface="+mn-lt"/>
              <a:cs typeface="Times New Roman" pitchFamily="18" charset="0"/>
            </a:endParaRPr>
          </a:p>
          <a:p>
            <a:endParaRPr lang="en-US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1775" y="2538413"/>
            <a:ext cx="6761163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Add seed crystals to a </a:t>
            </a:r>
            <a:r>
              <a:rPr lang="en-US" sz="2000" u="sng" dirty="0">
                <a:latin typeface="+mn-lt"/>
                <a:cs typeface="+mn-cs"/>
              </a:rPr>
              <a:t>random screen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63663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1775" y="2538413"/>
            <a:ext cx="6761163" cy="153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Add seed crystals to a </a:t>
            </a:r>
            <a:r>
              <a:rPr lang="en-US" sz="2000" u="sng" dirty="0">
                <a:latin typeface="+mn-lt"/>
                <a:cs typeface="+mn-cs"/>
              </a:rPr>
              <a:t>random screen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Suspend crushed crystals in the reservoir solution that gave the hits used (“hit solution”)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1775" y="2538413"/>
            <a:ext cx="6761163" cy="184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Add seed crystals to a </a:t>
            </a:r>
            <a:r>
              <a:rPr lang="en-US" sz="2000" u="sng" dirty="0">
                <a:latin typeface="+mn-lt"/>
                <a:cs typeface="+mn-cs"/>
              </a:rPr>
              <a:t>random screen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Suspend crushed crystals in the reservoir solution that gave the hits used (“hit solution”)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Automate!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378075" y="4573588"/>
            <a:ext cx="348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FFFF"/>
                </a:solidFill>
                <a:latin typeface="Arial" pitchFamily="34" charset="0"/>
              </a:rPr>
              <a:t>To get:</a:t>
            </a:r>
          </a:p>
          <a:p>
            <a:pPr eaLnBrk="0" hangingPunct="0"/>
            <a:endParaRPr lang="en-US" sz="2000" i="1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/>
            <a:endParaRPr lang="en-US" sz="2000" i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01775" y="2538413"/>
            <a:ext cx="6761163" cy="184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Add seed crystals to a </a:t>
            </a:r>
            <a:r>
              <a:rPr lang="en-US" sz="2000" u="sng" dirty="0">
                <a:latin typeface="+mn-lt"/>
                <a:cs typeface="+mn-cs"/>
              </a:rPr>
              <a:t>random screen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Suspend crushed crystals in the reservoir solution that gave the hits used (“hit solution”)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Automate!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378075" y="4573588"/>
            <a:ext cx="3484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FFFF"/>
                </a:solidFill>
                <a:latin typeface="Arial" pitchFamily="34" charset="0"/>
              </a:rPr>
              <a:t>To get:</a:t>
            </a:r>
          </a:p>
          <a:p>
            <a:pPr eaLnBrk="0" hangingPunct="0"/>
            <a:endParaRPr lang="en-US" sz="2000" i="1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/>
            <a:r>
              <a:rPr lang="en-US" sz="2000" i="1">
                <a:solidFill>
                  <a:srgbClr val="FFFFFF"/>
                </a:solidFill>
                <a:latin typeface="Arial" pitchFamily="34" charset="0"/>
              </a:rPr>
              <a:t>(1) more hits</a:t>
            </a:r>
          </a:p>
          <a:p>
            <a:pPr eaLnBrk="0" hangingPunct="0"/>
            <a:endParaRPr lang="en-US" sz="2000" i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01775" y="2538413"/>
            <a:ext cx="6761163" cy="184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Add seed crystals to a </a:t>
            </a:r>
            <a:r>
              <a:rPr lang="en-US" sz="2000" u="sng" dirty="0">
                <a:latin typeface="+mn-lt"/>
                <a:cs typeface="+mn-cs"/>
              </a:rPr>
              <a:t>random screen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Suspend crushed crystals in the reservoir solution that gave the hits used (“hit solution”)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Automate!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338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1775" y="2538413"/>
            <a:ext cx="6761163" cy="184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Add seed crystals to a </a:t>
            </a:r>
            <a:r>
              <a:rPr lang="en-US" sz="2000" u="sng" dirty="0">
                <a:latin typeface="+mn-lt"/>
                <a:cs typeface="+mn-cs"/>
              </a:rPr>
              <a:t>random screen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u="sng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Suspend crushed crystals in the reservoir solution that gave the hits used (“hit solution”)</a:t>
            </a:r>
          </a:p>
          <a:p>
            <a:pPr marL="457200" indent="-457200" eaLnBrk="0" hangingPunct="0">
              <a:buFontTx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Automate!</a:t>
            </a: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378075" y="4573588"/>
            <a:ext cx="34845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FFFF"/>
                </a:solidFill>
                <a:latin typeface="Arial" pitchFamily="34" charset="0"/>
              </a:rPr>
              <a:t>To get:</a:t>
            </a:r>
          </a:p>
          <a:p>
            <a:pPr eaLnBrk="0" hangingPunct="0"/>
            <a:endParaRPr lang="en-US" sz="2000" i="1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/>
            <a:r>
              <a:rPr lang="en-US" sz="2000" i="1">
                <a:solidFill>
                  <a:srgbClr val="FFFFFF"/>
                </a:solidFill>
                <a:latin typeface="Arial" pitchFamily="34" charset="0"/>
              </a:rPr>
              <a:t>(1) more hits</a:t>
            </a:r>
          </a:p>
          <a:p>
            <a:pPr eaLnBrk="0" hangingPunct="0"/>
            <a:endParaRPr lang="en-US" sz="2000" i="1">
              <a:solidFill>
                <a:srgbClr val="FFFFFF"/>
              </a:solidFill>
              <a:latin typeface="Arial" pitchFamily="34" charset="0"/>
            </a:endParaRPr>
          </a:p>
          <a:p>
            <a:pPr eaLnBrk="0" hangingPunct="0"/>
            <a:r>
              <a:rPr lang="en-US" sz="2000" i="1">
                <a:solidFill>
                  <a:srgbClr val="FFFFFF"/>
                </a:solidFill>
                <a:latin typeface="Arial" pitchFamily="34" charset="0"/>
              </a:rPr>
              <a:t>(2) better crystals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5461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j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j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j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j-lt"/>
                <a:cs typeface="+mn-cs"/>
              </a:rPr>
              <a:t> experiments</a:t>
            </a:r>
            <a:endParaRPr lang="en-US" sz="2000" u="sng" dirty="0">
              <a:latin typeface="+mj-lt"/>
              <a:cs typeface="+mn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700" y="1095375"/>
            <a:ext cx="99060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Allan D’Arcy</a:t>
            </a:r>
          </a:p>
          <a:p>
            <a:pPr algn="ctr" eaLnBrk="0" hangingPunct="0">
              <a:defRPr/>
            </a:pPr>
            <a:r>
              <a:rPr lang="en-GB" sz="2000" dirty="0">
                <a:latin typeface="+mj-lt"/>
                <a:cs typeface="+mn-cs"/>
              </a:rPr>
              <a:t>Novartis, Basle</a:t>
            </a:r>
          </a:p>
          <a:p>
            <a:pPr algn="ctr" eaLnBrk="0" hangingPunct="0">
              <a:defRPr/>
            </a:pPr>
            <a:r>
              <a:rPr lang="en-GB" sz="2000" dirty="0">
                <a:latin typeface="+mj-lt"/>
                <a:cs typeface="+mn-cs"/>
              </a:rPr>
              <a:t>2006 ‘Matrix-seeding script’</a:t>
            </a:r>
            <a:endParaRPr lang="en-US" sz="2000" dirty="0">
              <a:latin typeface="+mj-lt"/>
              <a:cs typeface="+mn-cs"/>
            </a:endParaRP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4316413" y="3149600"/>
            <a:ext cx="5589587" cy="3171825"/>
            <a:chOff x="1484" y="1608"/>
            <a:chExt cx="4289" cy="2374"/>
          </a:xfrm>
        </p:grpSpPr>
        <p:sp>
          <p:nvSpPr>
            <p:cNvPr id="34834" name="Freeform 5"/>
            <p:cNvSpPr>
              <a:spLocks/>
            </p:cNvSpPr>
            <p:nvPr/>
          </p:nvSpPr>
          <p:spPr bwMode="auto">
            <a:xfrm>
              <a:off x="1484" y="2162"/>
              <a:ext cx="3289" cy="1820"/>
            </a:xfrm>
            <a:custGeom>
              <a:avLst/>
              <a:gdLst>
                <a:gd name="T0" fmla="*/ 2147483647 w 2688"/>
                <a:gd name="T1" fmla="*/ 0 h 1561"/>
                <a:gd name="T2" fmla="*/ 2147483647 w 2688"/>
                <a:gd name="T3" fmla="*/ 0 h 1561"/>
                <a:gd name="T4" fmla="*/ 2147483647 w 2688"/>
                <a:gd name="T5" fmla="*/ 1561720968 h 1561"/>
                <a:gd name="T6" fmla="*/ 2147483647 w 2688"/>
                <a:gd name="T7" fmla="*/ 1561720968 h 1561"/>
                <a:gd name="T8" fmla="*/ 2147483647 w 2688"/>
                <a:gd name="T9" fmla="*/ 540799980 h 1561"/>
                <a:gd name="T10" fmla="*/ 2147483647 w 2688"/>
                <a:gd name="T11" fmla="*/ 540799980 h 1561"/>
                <a:gd name="T12" fmla="*/ 2147483647 w 2688"/>
                <a:gd name="T13" fmla="*/ 685940581 h 1561"/>
                <a:gd name="T14" fmla="*/ 2147483647 w 2688"/>
                <a:gd name="T15" fmla="*/ 685940581 h 1561"/>
                <a:gd name="T16" fmla="*/ 2147483647 w 2688"/>
                <a:gd name="T17" fmla="*/ 540799980 h 1561"/>
                <a:gd name="T18" fmla="*/ 2147483647 w 2688"/>
                <a:gd name="T19" fmla="*/ 531635895 h 1561"/>
                <a:gd name="T20" fmla="*/ 2147483647 w 2688"/>
                <a:gd name="T21" fmla="*/ 10346528 h 1561"/>
                <a:gd name="T22" fmla="*/ 0 w 2688"/>
                <a:gd name="T23" fmla="*/ 10346528 h 15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88"/>
                <a:gd name="T37" fmla="*/ 0 h 1561"/>
                <a:gd name="T38" fmla="*/ 2688 w 2688"/>
                <a:gd name="T39" fmla="*/ 1561 h 15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88" h="1561">
                  <a:moveTo>
                    <a:pt x="2688" y="0"/>
                  </a:moveTo>
                  <a:lnTo>
                    <a:pt x="2313" y="0"/>
                  </a:lnTo>
                  <a:lnTo>
                    <a:pt x="2087" y="1561"/>
                  </a:lnTo>
                  <a:lnTo>
                    <a:pt x="1417" y="1561"/>
                  </a:lnTo>
                  <a:lnTo>
                    <a:pt x="1238" y="541"/>
                  </a:lnTo>
                  <a:lnTo>
                    <a:pt x="1058" y="541"/>
                  </a:lnTo>
                  <a:lnTo>
                    <a:pt x="1025" y="685"/>
                  </a:lnTo>
                  <a:lnTo>
                    <a:pt x="602" y="685"/>
                  </a:lnTo>
                  <a:lnTo>
                    <a:pt x="554" y="541"/>
                  </a:lnTo>
                  <a:lnTo>
                    <a:pt x="407" y="531"/>
                  </a:lnTo>
                  <a:lnTo>
                    <a:pt x="294" y="10"/>
                  </a:lnTo>
                  <a:lnTo>
                    <a:pt x="0" y="1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835" name="Arc 6"/>
            <p:cNvSpPr>
              <a:spLocks/>
            </p:cNvSpPr>
            <p:nvPr/>
          </p:nvSpPr>
          <p:spPr bwMode="auto">
            <a:xfrm rot="16200000" flipV="1">
              <a:off x="2379" y="2718"/>
              <a:ext cx="163" cy="316"/>
            </a:xfrm>
            <a:custGeom>
              <a:avLst/>
              <a:gdLst>
                <a:gd name="T0" fmla="*/ 0 w 26450"/>
                <a:gd name="T1" fmla="*/ 0 h 43200"/>
                <a:gd name="T2" fmla="*/ 0 w 26450"/>
                <a:gd name="T3" fmla="*/ 0 h 43200"/>
                <a:gd name="T4" fmla="*/ 0 w 26450"/>
                <a:gd name="T5" fmla="*/ 0 h 43200"/>
                <a:gd name="T6" fmla="*/ 0 60000 65536"/>
                <a:gd name="T7" fmla="*/ 0 60000 65536"/>
                <a:gd name="T8" fmla="*/ 0 60000 65536"/>
                <a:gd name="T9" fmla="*/ 0 w 26450"/>
                <a:gd name="T10" fmla="*/ 0 h 43200"/>
                <a:gd name="T11" fmla="*/ 26450 w 2645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50" h="43200" fill="none" extrusionOk="0">
                  <a:moveTo>
                    <a:pt x="326" y="478"/>
                  </a:moveTo>
                  <a:cubicBezTo>
                    <a:pt x="1813" y="160"/>
                    <a:pt x="3329" y="-1"/>
                    <a:pt x="4850" y="0"/>
                  </a:cubicBezTo>
                  <a:cubicBezTo>
                    <a:pt x="16779" y="0"/>
                    <a:pt x="26450" y="9670"/>
                    <a:pt x="26450" y="21600"/>
                  </a:cubicBezTo>
                  <a:cubicBezTo>
                    <a:pt x="26450" y="33529"/>
                    <a:pt x="16779" y="43200"/>
                    <a:pt x="4850" y="43200"/>
                  </a:cubicBezTo>
                  <a:cubicBezTo>
                    <a:pt x="3217" y="43200"/>
                    <a:pt x="1590" y="43014"/>
                    <a:pt x="-1" y="42648"/>
                  </a:cubicBezTo>
                </a:path>
                <a:path w="26450" h="43200" stroke="0" extrusionOk="0">
                  <a:moveTo>
                    <a:pt x="326" y="478"/>
                  </a:moveTo>
                  <a:cubicBezTo>
                    <a:pt x="1813" y="160"/>
                    <a:pt x="3329" y="-1"/>
                    <a:pt x="4850" y="0"/>
                  </a:cubicBezTo>
                  <a:cubicBezTo>
                    <a:pt x="16779" y="0"/>
                    <a:pt x="26450" y="9670"/>
                    <a:pt x="26450" y="21600"/>
                  </a:cubicBezTo>
                  <a:cubicBezTo>
                    <a:pt x="26450" y="33529"/>
                    <a:pt x="16779" y="43200"/>
                    <a:pt x="4850" y="43200"/>
                  </a:cubicBezTo>
                  <a:cubicBezTo>
                    <a:pt x="3217" y="43200"/>
                    <a:pt x="1590" y="43014"/>
                    <a:pt x="-1" y="42648"/>
                  </a:cubicBezTo>
                  <a:lnTo>
                    <a:pt x="485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34836" name="Freeform 7"/>
            <p:cNvSpPr>
              <a:spLocks/>
            </p:cNvSpPr>
            <p:nvPr/>
          </p:nvSpPr>
          <p:spPr bwMode="auto">
            <a:xfrm>
              <a:off x="3055" y="3139"/>
              <a:ext cx="1119" cy="75"/>
            </a:xfrm>
            <a:custGeom>
              <a:avLst/>
              <a:gdLst>
                <a:gd name="T0" fmla="*/ 0 w 1119"/>
                <a:gd name="T1" fmla="*/ 0 h 75"/>
                <a:gd name="T2" fmla="*/ 67 w 1119"/>
                <a:gd name="T3" fmla="*/ 75 h 75"/>
                <a:gd name="T4" fmla="*/ 1044 w 1119"/>
                <a:gd name="T5" fmla="*/ 75 h 75"/>
                <a:gd name="T6" fmla="*/ 1119 w 1119"/>
                <a:gd name="T7" fmla="*/ 1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9"/>
                <a:gd name="T13" fmla="*/ 0 h 75"/>
                <a:gd name="T14" fmla="*/ 1119 w 111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9" h="75">
                  <a:moveTo>
                    <a:pt x="0" y="0"/>
                  </a:moveTo>
                  <a:lnTo>
                    <a:pt x="67" y="75"/>
                  </a:lnTo>
                  <a:lnTo>
                    <a:pt x="1044" y="75"/>
                  </a:lnTo>
                  <a:lnTo>
                    <a:pt x="1119" y="1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381" name="Text Box 8"/>
            <p:cNvSpPr txBox="1">
              <a:spLocks noChangeArrowheads="1"/>
            </p:cNvSpPr>
            <p:nvPr/>
          </p:nvSpPr>
          <p:spPr bwMode="auto">
            <a:xfrm>
              <a:off x="2980" y="1608"/>
              <a:ext cx="2793" cy="5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7188" indent="-357188" eaLnBrk="0" hangingPunct="0">
                <a:buFontTx/>
                <a:buAutoNum type="arabicPeriod"/>
                <a:defRPr/>
              </a:pPr>
              <a:r>
                <a:rPr lang="en-GB" sz="2000" dirty="0">
                  <a:latin typeface="+mj-lt"/>
                  <a:cs typeface="+mn-cs"/>
                </a:rPr>
                <a:t>protein</a:t>
              </a:r>
            </a:p>
            <a:p>
              <a:pPr marL="357188" indent="-357188" eaLnBrk="0" hangingPunct="0">
                <a:buFontTx/>
                <a:buAutoNum type="arabicPeriod"/>
                <a:defRPr/>
              </a:pPr>
              <a:r>
                <a:rPr lang="en-GB" sz="2000" dirty="0">
                  <a:latin typeface="+mj-lt"/>
                  <a:cs typeface="+mn-cs"/>
                </a:rPr>
                <a:t>reservoir solution</a:t>
              </a:r>
            </a:p>
          </p:txBody>
        </p:sp>
        <p:sp>
          <p:nvSpPr>
            <p:cNvPr id="34838" name="Line 9"/>
            <p:cNvSpPr>
              <a:spLocks noChangeShapeType="1"/>
            </p:cNvSpPr>
            <p:nvPr/>
          </p:nvSpPr>
          <p:spPr bwMode="auto">
            <a:xfrm flipH="1">
              <a:off x="2538" y="2195"/>
              <a:ext cx="417" cy="57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55625" y="2911475"/>
            <a:ext cx="2154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0" hangingPunct="0">
              <a:defRPr/>
            </a:pPr>
            <a:r>
              <a:rPr lang="en-GB" sz="2000" dirty="0">
                <a:latin typeface="+mj-lt"/>
                <a:cs typeface="+mn-cs"/>
              </a:rPr>
              <a:t>3-bore tip</a:t>
            </a:r>
          </a:p>
        </p:txBody>
      </p:sp>
      <p:grpSp>
        <p:nvGrpSpPr>
          <p:cNvPr id="34822" name="Group 11"/>
          <p:cNvGrpSpPr>
            <a:grpSpLocks/>
          </p:cNvGrpSpPr>
          <p:nvPr/>
        </p:nvGrpSpPr>
        <p:grpSpPr bwMode="auto">
          <a:xfrm rot="-881906">
            <a:off x="862013" y="4389438"/>
            <a:ext cx="1444625" cy="715962"/>
            <a:chOff x="484" y="1762"/>
            <a:chExt cx="910" cy="768"/>
          </a:xfrm>
        </p:grpSpPr>
        <p:sp>
          <p:nvSpPr>
            <p:cNvPr id="34828" name="Oval 12"/>
            <p:cNvSpPr>
              <a:spLocks noChangeArrowheads="1"/>
            </p:cNvSpPr>
            <p:nvPr/>
          </p:nvSpPr>
          <p:spPr bwMode="auto">
            <a:xfrm>
              <a:off x="484" y="1770"/>
              <a:ext cx="451" cy="40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4829" name="Oval 13"/>
            <p:cNvSpPr>
              <a:spLocks noChangeArrowheads="1"/>
            </p:cNvSpPr>
            <p:nvPr/>
          </p:nvSpPr>
          <p:spPr bwMode="auto">
            <a:xfrm>
              <a:off x="567" y="1845"/>
              <a:ext cx="275" cy="25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4830" name="Oval 14"/>
            <p:cNvSpPr>
              <a:spLocks noChangeArrowheads="1"/>
            </p:cNvSpPr>
            <p:nvPr/>
          </p:nvSpPr>
          <p:spPr bwMode="auto">
            <a:xfrm>
              <a:off x="943" y="1762"/>
              <a:ext cx="451" cy="40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4831" name="Oval 15"/>
            <p:cNvSpPr>
              <a:spLocks noChangeArrowheads="1"/>
            </p:cNvSpPr>
            <p:nvPr/>
          </p:nvSpPr>
          <p:spPr bwMode="auto">
            <a:xfrm>
              <a:off x="1026" y="1837"/>
              <a:ext cx="275" cy="25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4832" name="Oval 16"/>
            <p:cNvSpPr>
              <a:spLocks noChangeArrowheads="1"/>
            </p:cNvSpPr>
            <p:nvPr/>
          </p:nvSpPr>
          <p:spPr bwMode="auto">
            <a:xfrm>
              <a:off x="718" y="2121"/>
              <a:ext cx="451" cy="40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4833" name="Oval 17"/>
            <p:cNvSpPr>
              <a:spLocks noChangeArrowheads="1"/>
            </p:cNvSpPr>
            <p:nvPr/>
          </p:nvSpPr>
          <p:spPr bwMode="auto">
            <a:xfrm>
              <a:off x="801" y="2196"/>
              <a:ext cx="275" cy="25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34823" name="Line 18"/>
          <p:cNvSpPr>
            <a:spLocks noChangeShapeType="1"/>
          </p:cNvSpPr>
          <p:nvPr/>
        </p:nvSpPr>
        <p:spPr bwMode="auto">
          <a:xfrm flipH="1" flipV="1">
            <a:off x="1801813" y="3419475"/>
            <a:ext cx="425450" cy="954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4824" name="Line 19"/>
          <p:cNvSpPr>
            <a:spLocks noChangeShapeType="1"/>
          </p:cNvSpPr>
          <p:nvPr/>
        </p:nvSpPr>
        <p:spPr bwMode="auto">
          <a:xfrm flipH="1" flipV="1">
            <a:off x="1112838" y="3617913"/>
            <a:ext cx="425450" cy="954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4825" name="Line 20"/>
          <p:cNvSpPr>
            <a:spLocks noChangeShapeType="1"/>
          </p:cNvSpPr>
          <p:nvPr/>
        </p:nvSpPr>
        <p:spPr bwMode="auto">
          <a:xfrm flipH="1" flipV="1">
            <a:off x="423863" y="3843338"/>
            <a:ext cx="425450" cy="954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4826" name="Line 21"/>
          <p:cNvSpPr>
            <a:spLocks noChangeShapeType="1"/>
          </p:cNvSpPr>
          <p:nvPr/>
        </p:nvSpPr>
        <p:spPr bwMode="auto">
          <a:xfrm flipH="1" flipV="1">
            <a:off x="1244600" y="4879975"/>
            <a:ext cx="41275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4827" name="Line 22"/>
          <p:cNvSpPr>
            <a:spLocks noChangeShapeType="1"/>
          </p:cNvSpPr>
          <p:nvPr/>
        </p:nvSpPr>
        <p:spPr bwMode="auto">
          <a:xfrm flipH="1" flipV="1">
            <a:off x="1935163" y="4694238"/>
            <a:ext cx="41275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5461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j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j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j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j-lt"/>
                <a:cs typeface="+mn-cs"/>
              </a:rPr>
              <a:t> experiments</a:t>
            </a:r>
            <a:endParaRPr lang="en-US" sz="2000" u="sng" dirty="0">
              <a:latin typeface="+mj-lt"/>
              <a:cs typeface="+mn-cs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700" y="1095375"/>
            <a:ext cx="99060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Allan D’Arcy</a:t>
            </a:r>
          </a:p>
          <a:p>
            <a:pPr algn="ctr" eaLnBrk="0" hangingPunct="0">
              <a:defRPr/>
            </a:pPr>
            <a:r>
              <a:rPr lang="en-GB" sz="2000" dirty="0">
                <a:latin typeface="+mj-lt"/>
                <a:cs typeface="+mn-cs"/>
              </a:rPr>
              <a:t>Novartis, Basle</a:t>
            </a:r>
          </a:p>
          <a:p>
            <a:pPr algn="ctr" eaLnBrk="0" hangingPunct="0">
              <a:defRPr/>
            </a:pPr>
            <a:r>
              <a:rPr lang="en-GB" sz="2000" dirty="0">
                <a:latin typeface="+mj-lt"/>
                <a:cs typeface="+mn-cs"/>
              </a:rPr>
              <a:t>2006 ‘Matrix-seeding script’</a:t>
            </a:r>
            <a:endParaRPr lang="en-US" sz="2000" dirty="0">
              <a:latin typeface="+mj-lt"/>
              <a:cs typeface="+mn-cs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4316413" y="3149600"/>
            <a:ext cx="5589587" cy="3171825"/>
            <a:chOff x="1484" y="1608"/>
            <a:chExt cx="4289" cy="2374"/>
          </a:xfrm>
        </p:grpSpPr>
        <p:sp>
          <p:nvSpPr>
            <p:cNvPr id="35858" name="Freeform 5"/>
            <p:cNvSpPr>
              <a:spLocks/>
            </p:cNvSpPr>
            <p:nvPr/>
          </p:nvSpPr>
          <p:spPr bwMode="auto">
            <a:xfrm>
              <a:off x="1484" y="2162"/>
              <a:ext cx="3289" cy="1820"/>
            </a:xfrm>
            <a:custGeom>
              <a:avLst/>
              <a:gdLst>
                <a:gd name="T0" fmla="*/ 2147483647 w 2688"/>
                <a:gd name="T1" fmla="*/ 0 h 1561"/>
                <a:gd name="T2" fmla="*/ 2147483647 w 2688"/>
                <a:gd name="T3" fmla="*/ 0 h 1561"/>
                <a:gd name="T4" fmla="*/ 2147483647 w 2688"/>
                <a:gd name="T5" fmla="*/ 1561720968 h 1561"/>
                <a:gd name="T6" fmla="*/ 2147483647 w 2688"/>
                <a:gd name="T7" fmla="*/ 1561720968 h 1561"/>
                <a:gd name="T8" fmla="*/ 2147483647 w 2688"/>
                <a:gd name="T9" fmla="*/ 540799980 h 1561"/>
                <a:gd name="T10" fmla="*/ 2147483647 w 2688"/>
                <a:gd name="T11" fmla="*/ 540799980 h 1561"/>
                <a:gd name="T12" fmla="*/ 2147483647 w 2688"/>
                <a:gd name="T13" fmla="*/ 685940581 h 1561"/>
                <a:gd name="T14" fmla="*/ 2147483647 w 2688"/>
                <a:gd name="T15" fmla="*/ 685940581 h 1561"/>
                <a:gd name="T16" fmla="*/ 2147483647 w 2688"/>
                <a:gd name="T17" fmla="*/ 540799980 h 1561"/>
                <a:gd name="T18" fmla="*/ 2147483647 w 2688"/>
                <a:gd name="T19" fmla="*/ 531635895 h 1561"/>
                <a:gd name="T20" fmla="*/ 2147483647 w 2688"/>
                <a:gd name="T21" fmla="*/ 10346528 h 1561"/>
                <a:gd name="T22" fmla="*/ 0 w 2688"/>
                <a:gd name="T23" fmla="*/ 10346528 h 15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88"/>
                <a:gd name="T37" fmla="*/ 0 h 1561"/>
                <a:gd name="T38" fmla="*/ 2688 w 2688"/>
                <a:gd name="T39" fmla="*/ 1561 h 15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88" h="1561">
                  <a:moveTo>
                    <a:pt x="2688" y="0"/>
                  </a:moveTo>
                  <a:lnTo>
                    <a:pt x="2313" y="0"/>
                  </a:lnTo>
                  <a:lnTo>
                    <a:pt x="2087" y="1561"/>
                  </a:lnTo>
                  <a:lnTo>
                    <a:pt x="1417" y="1561"/>
                  </a:lnTo>
                  <a:lnTo>
                    <a:pt x="1238" y="541"/>
                  </a:lnTo>
                  <a:lnTo>
                    <a:pt x="1058" y="541"/>
                  </a:lnTo>
                  <a:lnTo>
                    <a:pt x="1025" y="685"/>
                  </a:lnTo>
                  <a:lnTo>
                    <a:pt x="602" y="685"/>
                  </a:lnTo>
                  <a:lnTo>
                    <a:pt x="554" y="541"/>
                  </a:lnTo>
                  <a:lnTo>
                    <a:pt x="407" y="531"/>
                  </a:lnTo>
                  <a:lnTo>
                    <a:pt x="294" y="10"/>
                  </a:lnTo>
                  <a:lnTo>
                    <a:pt x="0" y="1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859" name="Arc 6"/>
            <p:cNvSpPr>
              <a:spLocks/>
            </p:cNvSpPr>
            <p:nvPr/>
          </p:nvSpPr>
          <p:spPr bwMode="auto">
            <a:xfrm rot="16200000" flipV="1">
              <a:off x="2379" y="2718"/>
              <a:ext cx="163" cy="316"/>
            </a:xfrm>
            <a:custGeom>
              <a:avLst/>
              <a:gdLst>
                <a:gd name="T0" fmla="*/ 0 w 26450"/>
                <a:gd name="T1" fmla="*/ 0 h 43200"/>
                <a:gd name="T2" fmla="*/ 0 w 26450"/>
                <a:gd name="T3" fmla="*/ 0 h 43200"/>
                <a:gd name="T4" fmla="*/ 0 w 26450"/>
                <a:gd name="T5" fmla="*/ 0 h 43200"/>
                <a:gd name="T6" fmla="*/ 0 60000 65536"/>
                <a:gd name="T7" fmla="*/ 0 60000 65536"/>
                <a:gd name="T8" fmla="*/ 0 60000 65536"/>
                <a:gd name="T9" fmla="*/ 0 w 26450"/>
                <a:gd name="T10" fmla="*/ 0 h 43200"/>
                <a:gd name="T11" fmla="*/ 26450 w 2645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50" h="43200" fill="none" extrusionOk="0">
                  <a:moveTo>
                    <a:pt x="326" y="478"/>
                  </a:moveTo>
                  <a:cubicBezTo>
                    <a:pt x="1813" y="160"/>
                    <a:pt x="3329" y="-1"/>
                    <a:pt x="4850" y="0"/>
                  </a:cubicBezTo>
                  <a:cubicBezTo>
                    <a:pt x="16779" y="0"/>
                    <a:pt x="26450" y="9670"/>
                    <a:pt x="26450" y="21600"/>
                  </a:cubicBezTo>
                  <a:cubicBezTo>
                    <a:pt x="26450" y="33529"/>
                    <a:pt x="16779" y="43200"/>
                    <a:pt x="4850" y="43200"/>
                  </a:cubicBezTo>
                  <a:cubicBezTo>
                    <a:pt x="3217" y="43200"/>
                    <a:pt x="1590" y="43014"/>
                    <a:pt x="-1" y="42648"/>
                  </a:cubicBezTo>
                </a:path>
                <a:path w="26450" h="43200" stroke="0" extrusionOk="0">
                  <a:moveTo>
                    <a:pt x="326" y="478"/>
                  </a:moveTo>
                  <a:cubicBezTo>
                    <a:pt x="1813" y="160"/>
                    <a:pt x="3329" y="-1"/>
                    <a:pt x="4850" y="0"/>
                  </a:cubicBezTo>
                  <a:cubicBezTo>
                    <a:pt x="16779" y="0"/>
                    <a:pt x="26450" y="9670"/>
                    <a:pt x="26450" y="21600"/>
                  </a:cubicBezTo>
                  <a:cubicBezTo>
                    <a:pt x="26450" y="33529"/>
                    <a:pt x="16779" y="43200"/>
                    <a:pt x="4850" y="43200"/>
                  </a:cubicBezTo>
                  <a:cubicBezTo>
                    <a:pt x="3217" y="43200"/>
                    <a:pt x="1590" y="43014"/>
                    <a:pt x="-1" y="42648"/>
                  </a:cubicBezTo>
                  <a:lnTo>
                    <a:pt x="485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35860" name="Freeform 7"/>
            <p:cNvSpPr>
              <a:spLocks/>
            </p:cNvSpPr>
            <p:nvPr/>
          </p:nvSpPr>
          <p:spPr bwMode="auto">
            <a:xfrm>
              <a:off x="3055" y="3139"/>
              <a:ext cx="1119" cy="75"/>
            </a:xfrm>
            <a:custGeom>
              <a:avLst/>
              <a:gdLst>
                <a:gd name="T0" fmla="*/ 0 w 1119"/>
                <a:gd name="T1" fmla="*/ 0 h 75"/>
                <a:gd name="T2" fmla="*/ 67 w 1119"/>
                <a:gd name="T3" fmla="*/ 75 h 75"/>
                <a:gd name="T4" fmla="*/ 1044 w 1119"/>
                <a:gd name="T5" fmla="*/ 75 h 75"/>
                <a:gd name="T6" fmla="*/ 1119 w 1119"/>
                <a:gd name="T7" fmla="*/ 17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9"/>
                <a:gd name="T13" fmla="*/ 0 h 75"/>
                <a:gd name="T14" fmla="*/ 1119 w 111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9" h="75">
                  <a:moveTo>
                    <a:pt x="0" y="0"/>
                  </a:moveTo>
                  <a:lnTo>
                    <a:pt x="67" y="75"/>
                  </a:lnTo>
                  <a:lnTo>
                    <a:pt x="1044" y="75"/>
                  </a:lnTo>
                  <a:lnTo>
                    <a:pt x="1119" y="17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381" name="Text Box 8"/>
            <p:cNvSpPr txBox="1">
              <a:spLocks noChangeArrowheads="1"/>
            </p:cNvSpPr>
            <p:nvPr/>
          </p:nvSpPr>
          <p:spPr bwMode="auto">
            <a:xfrm>
              <a:off x="2980" y="1608"/>
              <a:ext cx="2793" cy="7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7188" indent="-357188" eaLnBrk="0" hangingPunct="0">
                <a:buFontTx/>
                <a:buAutoNum type="arabicPeriod"/>
                <a:defRPr/>
              </a:pPr>
              <a:r>
                <a:rPr lang="en-GB" sz="2000" dirty="0">
                  <a:latin typeface="+mj-lt"/>
                  <a:cs typeface="+mn-cs"/>
                </a:rPr>
                <a:t>protein</a:t>
              </a:r>
            </a:p>
            <a:p>
              <a:pPr marL="357188" indent="-357188" eaLnBrk="0" hangingPunct="0">
                <a:buFontTx/>
                <a:buAutoNum type="arabicPeriod"/>
                <a:defRPr/>
              </a:pPr>
              <a:r>
                <a:rPr lang="en-GB" sz="2000" dirty="0">
                  <a:latin typeface="+mj-lt"/>
                  <a:cs typeface="+mn-cs"/>
                </a:rPr>
                <a:t>reservoir solution</a:t>
              </a:r>
            </a:p>
            <a:p>
              <a:pPr marL="357188" indent="-357188" eaLnBrk="0" hangingPunct="0">
                <a:buFontTx/>
                <a:buAutoNum type="arabicPeriod"/>
                <a:defRPr/>
              </a:pPr>
              <a:r>
                <a:rPr lang="en-GB" sz="2000" i="1" dirty="0">
                  <a:latin typeface="+mj-lt"/>
                  <a:cs typeface="+mn-cs"/>
                </a:rPr>
                <a:t>seeds</a:t>
              </a:r>
              <a:endParaRPr lang="en-US" sz="2000" i="1" dirty="0">
                <a:latin typeface="+mj-lt"/>
                <a:cs typeface="+mn-cs"/>
              </a:endParaRPr>
            </a:p>
          </p:txBody>
        </p:sp>
        <p:sp>
          <p:nvSpPr>
            <p:cNvPr id="35862" name="Line 9"/>
            <p:cNvSpPr>
              <a:spLocks noChangeShapeType="1"/>
            </p:cNvSpPr>
            <p:nvPr/>
          </p:nvSpPr>
          <p:spPr bwMode="auto">
            <a:xfrm flipH="1">
              <a:off x="2538" y="2195"/>
              <a:ext cx="417" cy="57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55625" y="2911475"/>
            <a:ext cx="21542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0" hangingPunct="0">
              <a:defRPr/>
            </a:pPr>
            <a:r>
              <a:rPr lang="en-GB" sz="2000" dirty="0">
                <a:latin typeface="+mj-lt"/>
                <a:cs typeface="+mn-cs"/>
              </a:rPr>
              <a:t>3-bore tip</a:t>
            </a:r>
          </a:p>
        </p:txBody>
      </p:sp>
      <p:grpSp>
        <p:nvGrpSpPr>
          <p:cNvPr id="35846" name="Group 11"/>
          <p:cNvGrpSpPr>
            <a:grpSpLocks/>
          </p:cNvGrpSpPr>
          <p:nvPr/>
        </p:nvGrpSpPr>
        <p:grpSpPr bwMode="auto">
          <a:xfrm rot="-881906">
            <a:off x="862013" y="4389438"/>
            <a:ext cx="1444625" cy="715962"/>
            <a:chOff x="484" y="1762"/>
            <a:chExt cx="910" cy="768"/>
          </a:xfrm>
        </p:grpSpPr>
        <p:sp>
          <p:nvSpPr>
            <p:cNvPr id="35852" name="Oval 12"/>
            <p:cNvSpPr>
              <a:spLocks noChangeArrowheads="1"/>
            </p:cNvSpPr>
            <p:nvPr/>
          </p:nvSpPr>
          <p:spPr bwMode="auto">
            <a:xfrm>
              <a:off x="484" y="1770"/>
              <a:ext cx="451" cy="40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5853" name="Oval 13"/>
            <p:cNvSpPr>
              <a:spLocks noChangeArrowheads="1"/>
            </p:cNvSpPr>
            <p:nvPr/>
          </p:nvSpPr>
          <p:spPr bwMode="auto">
            <a:xfrm>
              <a:off x="567" y="1845"/>
              <a:ext cx="275" cy="25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5854" name="Oval 14"/>
            <p:cNvSpPr>
              <a:spLocks noChangeArrowheads="1"/>
            </p:cNvSpPr>
            <p:nvPr/>
          </p:nvSpPr>
          <p:spPr bwMode="auto">
            <a:xfrm>
              <a:off x="943" y="1762"/>
              <a:ext cx="451" cy="40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5855" name="Oval 15"/>
            <p:cNvSpPr>
              <a:spLocks noChangeArrowheads="1"/>
            </p:cNvSpPr>
            <p:nvPr/>
          </p:nvSpPr>
          <p:spPr bwMode="auto">
            <a:xfrm>
              <a:off x="1026" y="1837"/>
              <a:ext cx="275" cy="25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5856" name="Oval 16"/>
            <p:cNvSpPr>
              <a:spLocks noChangeArrowheads="1"/>
            </p:cNvSpPr>
            <p:nvPr/>
          </p:nvSpPr>
          <p:spPr bwMode="auto">
            <a:xfrm>
              <a:off x="718" y="2121"/>
              <a:ext cx="451" cy="40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  <p:sp>
          <p:nvSpPr>
            <p:cNvPr id="35857" name="Oval 17"/>
            <p:cNvSpPr>
              <a:spLocks noChangeArrowheads="1"/>
            </p:cNvSpPr>
            <p:nvPr/>
          </p:nvSpPr>
          <p:spPr bwMode="auto">
            <a:xfrm>
              <a:off x="801" y="2196"/>
              <a:ext cx="275" cy="259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en-GB"/>
            </a:p>
          </p:txBody>
        </p:sp>
      </p:grpSp>
      <p:sp>
        <p:nvSpPr>
          <p:cNvPr id="35847" name="Line 18"/>
          <p:cNvSpPr>
            <a:spLocks noChangeShapeType="1"/>
          </p:cNvSpPr>
          <p:nvPr/>
        </p:nvSpPr>
        <p:spPr bwMode="auto">
          <a:xfrm flipH="1" flipV="1">
            <a:off x="1801813" y="3419475"/>
            <a:ext cx="425450" cy="954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48" name="Line 19"/>
          <p:cNvSpPr>
            <a:spLocks noChangeShapeType="1"/>
          </p:cNvSpPr>
          <p:nvPr/>
        </p:nvSpPr>
        <p:spPr bwMode="auto">
          <a:xfrm flipH="1" flipV="1">
            <a:off x="1112838" y="3617913"/>
            <a:ext cx="425450" cy="954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49" name="Line 20"/>
          <p:cNvSpPr>
            <a:spLocks noChangeShapeType="1"/>
          </p:cNvSpPr>
          <p:nvPr/>
        </p:nvSpPr>
        <p:spPr bwMode="auto">
          <a:xfrm flipH="1" flipV="1">
            <a:off x="423863" y="3843338"/>
            <a:ext cx="425450" cy="9540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50" name="Line 21"/>
          <p:cNvSpPr>
            <a:spLocks noChangeShapeType="1"/>
          </p:cNvSpPr>
          <p:nvPr/>
        </p:nvSpPr>
        <p:spPr bwMode="auto">
          <a:xfrm flipH="1" flipV="1">
            <a:off x="1244600" y="4879975"/>
            <a:ext cx="41275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5851" name="Line 22"/>
          <p:cNvSpPr>
            <a:spLocks noChangeShapeType="1"/>
          </p:cNvSpPr>
          <p:nvPr/>
        </p:nvSpPr>
        <p:spPr bwMode="auto">
          <a:xfrm flipH="1" flipV="1">
            <a:off x="1935163" y="4694238"/>
            <a:ext cx="41275" cy="1047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n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experiments</a:t>
            </a:r>
            <a:endParaRPr lang="en-US" sz="2000" u="sng" dirty="0">
              <a:latin typeface="+mn-lt"/>
              <a:cs typeface="+mn-cs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512763"/>
            <a:ext cx="990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Arial" pitchFamily="34" charset="0"/>
              </a:rPr>
              <a:t>Allan D’Arcy, </a:t>
            </a:r>
            <a:r>
              <a:rPr lang="en-GB" sz="2000">
                <a:latin typeface="Arial" pitchFamily="34" charset="0"/>
              </a:rPr>
              <a:t>Novartis, Basle.  2006 ‘Matrix-seeding script’</a:t>
            </a:r>
            <a:endParaRPr lang="en-US" sz="2000">
              <a:latin typeface="Arial" pitchFamily="34" charset="0"/>
            </a:endParaRPr>
          </a:p>
        </p:txBody>
      </p:sp>
      <p:pic>
        <p:nvPicPr>
          <p:cNvPr id="36868" name="Picture 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60488" y="882650"/>
            <a:ext cx="7053262" cy="560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69615" y="1977815"/>
            <a:ext cx="4953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Matrix seeding volumes</a:t>
            </a:r>
            <a:r>
              <a:rPr lang="en-GB" sz="2000" dirty="0" smtClean="0">
                <a:latin typeface="Arial" pitchFamily="34" charset="0"/>
              </a:rPr>
              <a:t>: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0.3 µl protein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+ 0.2 µl reservoir solution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+ 0.1 µl seed stock</a:t>
            </a:r>
            <a:endParaRPr lang="en-GB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413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n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experiments</a:t>
            </a:r>
            <a:endParaRPr lang="en-US" sz="2000" u="sng" dirty="0">
              <a:latin typeface="+mn-lt"/>
              <a:cs typeface="+mn-cs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587500"/>
            <a:ext cx="990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432050" y="6462713"/>
            <a:ext cx="28765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D’Arcy et al. </a:t>
            </a:r>
            <a:r>
              <a:rPr lang="en-GB" sz="1400" dirty="0" err="1">
                <a:latin typeface="+mn-lt"/>
                <a:cs typeface="+mn-cs"/>
              </a:rPr>
              <a:t>Acta</a:t>
            </a:r>
            <a:r>
              <a:rPr lang="en-GB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Cryst</a:t>
            </a:r>
            <a:r>
              <a:rPr lang="en-GB" sz="1400" dirty="0">
                <a:latin typeface="+mn-lt"/>
                <a:cs typeface="+mn-cs"/>
              </a:rPr>
              <a:t>. (2007). D63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38917" name="Picture 7" descr="DArcy tab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3325" y="1222375"/>
            <a:ext cx="53784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87400" y="1028700"/>
          <a:ext cx="1360488" cy="5092022"/>
        </p:xfrm>
        <a:graphic>
          <a:graphicData uri="http://schemas.openxmlformats.org/drawingml/2006/table">
            <a:tbl>
              <a:tblPr/>
              <a:tblGrid>
                <a:gridCol w="1360488"/>
              </a:tblGrid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MMP12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90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BVP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USP7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Trypsin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8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PPE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03463" y="736600"/>
          <a:ext cx="5736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620"/>
                <a:gridCol w="2748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Regular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creen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Screen with seeds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413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n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experiments</a:t>
            </a:r>
            <a:endParaRPr lang="en-US" sz="2000" u="sng" dirty="0">
              <a:latin typeface="+mn-lt"/>
              <a:cs typeface="+mn-cs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587500"/>
            <a:ext cx="990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432050" y="6462713"/>
            <a:ext cx="28765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D’Arcy et al. </a:t>
            </a:r>
            <a:r>
              <a:rPr lang="en-GB" sz="1400" dirty="0" err="1">
                <a:latin typeface="+mn-lt"/>
                <a:cs typeface="+mn-cs"/>
              </a:rPr>
              <a:t>Acta</a:t>
            </a:r>
            <a:r>
              <a:rPr lang="en-GB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Cryst</a:t>
            </a:r>
            <a:r>
              <a:rPr lang="en-GB" sz="1400" dirty="0">
                <a:latin typeface="+mn-lt"/>
                <a:cs typeface="+mn-cs"/>
              </a:rPr>
              <a:t>. (2007). D63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38917" name="Picture 7" descr="DArcy tab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3325" y="1222375"/>
            <a:ext cx="53784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87400" y="1028700"/>
          <a:ext cx="1360488" cy="5092022"/>
        </p:xfrm>
        <a:graphic>
          <a:graphicData uri="http://schemas.openxmlformats.org/drawingml/2006/table">
            <a:tbl>
              <a:tblPr/>
              <a:tblGrid>
                <a:gridCol w="1360488"/>
              </a:tblGrid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MMP12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90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BVP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USP7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Trypsin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8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PPE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03463" y="736600"/>
          <a:ext cx="5736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620"/>
                <a:gridCol w="2748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Regular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creen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Screen with seeds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639683" y="1302589"/>
            <a:ext cx="2311879" cy="258792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39683" y="1570007"/>
            <a:ext cx="2311879" cy="439948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86999" y="1283990"/>
            <a:ext cx="39754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800" dirty="0" smtClean="0">
                <a:solidFill>
                  <a:srgbClr val="FF4A01"/>
                </a:solidFill>
                <a:latin typeface="+mn-lt"/>
                <a:cs typeface="+mn-cs"/>
              </a:rPr>
              <a:t>Salt</a:t>
            </a:r>
            <a:endParaRPr lang="en-US" sz="1800" dirty="0">
              <a:solidFill>
                <a:srgbClr val="FF4A01"/>
              </a:solidFill>
              <a:latin typeface="+mn-lt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84124" y="1626169"/>
            <a:ext cx="48731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800" dirty="0" smtClean="0">
                <a:solidFill>
                  <a:srgbClr val="FF4A01"/>
                </a:solidFill>
                <a:latin typeface="+mn-lt"/>
                <a:cs typeface="+mn-cs"/>
              </a:rPr>
              <a:t>PEG</a:t>
            </a:r>
            <a:endParaRPr lang="en-US" sz="1800" dirty="0">
              <a:solidFill>
                <a:srgbClr val="FF4A0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413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n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experiments</a:t>
            </a:r>
            <a:endParaRPr lang="en-US" sz="2000" u="sng" dirty="0">
              <a:latin typeface="+mn-lt"/>
              <a:cs typeface="+mn-cs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587500"/>
            <a:ext cx="990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432050" y="6462713"/>
            <a:ext cx="28765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D’Arcy et al. </a:t>
            </a:r>
            <a:r>
              <a:rPr lang="en-GB" sz="1400" dirty="0" err="1">
                <a:latin typeface="+mn-lt"/>
                <a:cs typeface="+mn-cs"/>
              </a:rPr>
              <a:t>Acta</a:t>
            </a:r>
            <a:r>
              <a:rPr lang="en-GB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Cryst</a:t>
            </a:r>
            <a:r>
              <a:rPr lang="en-GB" sz="1400" dirty="0">
                <a:latin typeface="+mn-lt"/>
                <a:cs typeface="+mn-cs"/>
              </a:rPr>
              <a:t>. (2007). D63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38917" name="Picture 7" descr="DArcy tab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3325" y="1222375"/>
            <a:ext cx="53784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87400" y="1028700"/>
          <a:ext cx="1360488" cy="5092022"/>
        </p:xfrm>
        <a:graphic>
          <a:graphicData uri="http://schemas.openxmlformats.org/drawingml/2006/table">
            <a:tbl>
              <a:tblPr/>
              <a:tblGrid>
                <a:gridCol w="1360488"/>
              </a:tblGrid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MMP12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90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BVP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USP7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Trypsin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8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PPE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03463" y="736600"/>
          <a:ext cx="57363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620"/>
                <a:gridCol w="27487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Regular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creen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Screen with seeds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639683" y="1302589"/>
            <a:ext cx="2311879" cy="258792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39683" y="1570007"/>
            <a:ext cx="2311879" cy="439948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86999" y="1283990"/>
            <a:ext cx="39754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800" dirty="0" smtClean="0">
                <a:solidFill>
                  <a:srgbClr val="FF4A01"/>
                </a:solidFill>
                <a:latin typeface="+mn-lt"/>
                <a:cs typeface="+mn-cs"/>
              </a:rPr>
              <a:t>Salt</a:t>
            </a:r>
            <a:endParaRPr lang="en-US" sz="1800" dirty="0">
              <a:solidFill>
                <a:srgbClr val="FF4A01"/>
              </a:solidFill>
              <a:latin typeface="+mn-lt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84124" y="1626169"/>
            <a:ext cx="48731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1800" dirty="0" smtClean="0">
                <a:solidFill>
                  <a:srgbClr val="FF4A01"/>
                </a:solidFill>
                <a:latin typeface="+mn-lt"/>
                <a:cs typeface="+mn-cs"/>
              </a:rPr>
              <a:t>PEG</a:t>
            </a:r>
            <a:endParaRPr lang="en-US" sz="1800" dirty="0">
              <a:solidFill>
                <a:srgbClr val="FF4A01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20906" y="1552754"/>
            <a:ext cx="2311879" cy="439948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20906" y="5331125"/>
            <a:ext cx="2311879" cy="258792"/>
          </a:xfrm>
          <a:prstGeom prst="rect">
            <a:avLst/>
          </a:prstGeom>
          <a:noFill/>
          <a:ln w="3175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413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n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experiments</a:t>
            </a:r>
            <a:endParaRPr lang="en-US" sz="2000" u="sng" dirty="0">
              <a:latin typeface="+mn-lt"/>
              <a:cs typeface="+mn-cs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1587500"/>
            <a:ext cx="990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432050" y="6462713"/>
            <a:ext cx="28765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D’Arcy et al. </a:t>
            </a:r>
            <a:r>
              <a:rPr lang="en-GB" sz="1400" dirty="0" err="1">
                <a:latin typeface="+mn-lt"/>
                <a:cs typeface="+mn-cs"/>
              </a:rPr>
              <a:t>Acta</a:t>
            </a:r>
            <a:r>
              <a:rPr lang="en-GB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Cryst</a:t>
            </a:r>
            <a:r>
              <a:rPr lang="en-GB" sz="1400" dirty="0">
                <a:latin typeface="+mn-lt"/>
                <a:cs typeface="+mn-cs"/>
              </a:rPr>
              <a:t>. (2007). D63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39941" name="Picture 7" descr="DArcy tabl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73325" y="1222375"/>
            <a:ext cx="53784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87400" y="1028700"/>
          <a:ext cx="1360488" cy="5092022"/>
        </p:xfrm>
        <a:graphic>
          <a:graphicData uri="http://schemas.openxmlformats.org/drawingml/2006/table">
            <a:tbl>
              <a:tblPr/>
              <a:tblGrid>
                <a:gridCol w="1360488"/>
              </a:tblGrid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MMP12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901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BVP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USP7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Trypsin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88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PPE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66975" y="736600"/>
          <a:ext cx="55036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453"/>
                <a:gridCol w="2743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Regular</a:t>
                      </a:r>
                      <a:r>
                        <a:rPr lang="en-GB" baseline="0" dirty="0" smtClean="0"/>
                        <a:t> s</a:t>
                      </a:r>
                      <a:r>
                        <a:rPr lang="en-GB" dirty="0" smtClean="0"/>
                        <a:t>creen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Screen with seeds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1" name="Rectangle 6"/>
          <p:cNvSpPr>
            <a:spLocks noChangeArrowheads="1"/>
          </p:cNvSpPr>
          <p:nvPr/>
        </p:nvSpPr>
        <p:spPr bwMode="auto">
          <a:xfrm>
            <a:off x="854075" y="3132138"/>
            <a:ext cx="7375525" cy="1103312"/>
          </a:xfrm>
          <a:prstGeom prst="rect">
            <a:avLst/>
          </a:prstGeom>
          <a:noFill/>
          <a:ln w="66675">
            <a:solidFill>
              <a:srgbClr val="3366FF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889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rgbClr val="FFFF00"/>
                </a:solidFill>
                <a:latin typeface="+mn-lt"/>
                <a:cs typeface="+mn-cs"/>
              </a:rPr>
              <a:t>Microseeding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in </a:t>
            </a:r>
            <a:r>
              <a:rPr lang="en-US" sz="2800" b="1" i="1" dirty="0">
                <a:solidFill>
                  <a:srgbClr val="FFFF00"/>
                </a:solidFill>
                <a:latin typeface="+mn-lt"/>
                <a:cs typeface="+mn-cs"/>
              </a:rPr>
              <a:t>screening</a:t>
            </a: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 experiments</a:t>
            </a:r>
            <a:endParaRPr lang="en-US" sz="2000" u="sng" dirty="0">
              <a:latin typeface="+mn-lt"/>
              <a:cs typeface="+mn-cs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587500"/>
            <a:ext cx="9906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/>
          </a:p>
        </p:txBody>
      </p:sp>
      <p:sp>
        <p:nvSpPr>
          <p:cNvPr id="27653" name="Rectangle 40"/>
          <p:cNvSpPr>
            <a:spLocks noChangeArrowheads="1"/>
          </p:cNvSpPr>
          <p:nvPr/>
        </p:nvSpPr>
        <p:spPr bwMode="auto">
          <a:xfrm>
            <a:off x="590550" y="5243513"/>
            <a:ext cx="3798888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USP7 crystals used for seeds grown in 30% PEG 3350, 100 mM HEPES pH 7.0</a:t>
            </a:r>
          </a:p>
        </p:txBody>
      </p:sp>
      <p:sp>
        <p:nvSpPr>
          <p:cNvPr id="27654" name="Rectangle 41"/>
          <p:cNvSpPr>
            <a:spLocks noChangeArrowheads="1"/>
          </p:cNvSpPr>
          <p:nvPr/>
        </p:nvSpPr>
        <p:spPr bwMode="auto">
          <a:xfrm>
            <a:off x="5243513" y="5241925"/>
            <a:ext cx="3838575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USP7 crystals after seeding in 20% PEG 3350, 200 mM magnesium </a:t>
            </a:r>
            <a:r>
              <a:rPr lang="en-US" sz="2200" dirty="0" err="1">
                <a:latin typeface="+mn-lt"/>
                <a:cs typeface="+mn-cs"/>
              </a:rPr>
              <a:t>hexahydrate</a:t>
            </a: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27655" name="Rectangle 42"/>
          <p:cNvSpPr>
            <a:spLocks noChangeArrowheads="1"/>
          </p:cNvSpPr>
          <p:nvPr/>
        </p:nvSpPr>
        <p:spPr bwMode="auto">
          <a:xfrm>
            <a:off x="3252788" y="6435725"/>
            <a:ext cx="287655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  <a:cs typeface="+mn-cs"/>
              </a:rPr>
              <a:t>D’Arcy et al. </a:t>
            </a:r>
            <a:r>
              <a:rPr lang="en-GB" sz="1400" dirty="0" err="1">
                <a:latin typeface="+mn-lt"/>
                <a:cs typeface="+mn-cs"/>
              </a:rPr>
              <a:t>Acta</a:t>
            </a:r>
            <a:r>
              <a:rPr lang="en-GB" sz="1400" dirty="0">
                <a:latin typeface="+mn-lt"/>
                <a:cs typeface="+mn-cs"/>
              </a:rPr>
              <a:t> </a:t>
            </a:r>
            <a:r>
              <a:rPr lang="en-GB" sz="1400" dirty="0" err="1">
                <a:latin typeface="+mn-lt"/>
                <a:cs typeface="+mn-cs"/>
              </a:rPr>
              <a:t>Cryst</a:t>
            </a:r>
            <a:r>
              <a:rPr lang="en-GB" sz="1400" dirty="0">
                <a:latin typeface="+mn-lt"/>
                <a:cs typeface="+mn-cs"/>
              </a:rPr>
              <a:t>. (2007). D63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40967" name="Picture 9" descr="DArcy crystal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300" y="752475"/>
            <a:ext cx="9271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461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Step 2: optimization by making small changes</a:t>
            </a: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Users\Patrick\Downloads\ballbox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9450" y="4662488"/>
            <a:ext cx="20383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-233363" y="219075"/>
            <a:ext cx="9906001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random Microseed Matrix-Screening (rMMS)</a:t>
            </a:r>
            <a:endParaRPr lang="en-US" sz="24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580312" cy="153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“rMMS”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D’Arcy et al. </a:t>
            </a:r>
            <a:r>
              <a:rPr lang="en-GB" sz="2000" dirty="0" err="1">
                <a:latin typeface="+mn-lt"/>
                <a:cs typeface="+mn-cs"/>
              </a:rPr>
              <a:t>Acta Cryst. (2007). D63. </a:t>
            </a:r>
            <a:r>
              <a:rPr lang="en-GB" sz="2000" dirty="0">
                <a:latin typeface="+mn-lt"/>
                <a:cs typeface="+mn-cs"/>
              </a:rPr>
              <a:t>'An automated </a:t>
            </a:r>
            <a:r>
              <a:rPr lang="en-GB" sz="2000" dirty="0" err="1">
                <a:latin typeface="+mn-lt"/>
                <a:cs typeface="+mn-cs"/>
              </a:rPr>
              <a:t>microseed</a:t>
            </a:r>
            <a:r>
              <a:rPr lang="en-GB" sz="2000" dirty="0">
                <a:latin typeface="+mn-lt"/>
                <a:cs typeface="+mn-cs"/>
              </a:rPr>
              <a:t> matrix-screening method for protein crystallization’</a:t>
            </a:r>
            <a:endParaRPr lang="en-US" sz="2000" dirty="0" err="1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65124" y="947738"/>
            <a:ext cx="5230605" cy="47089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i="1" dirty="0">
                <a:latin typeface="Arial" charset="0"/>
                <a:cs typeface="Arial" charset="0"/>
              </a:rPr>
              <a:t>See </a:t>
            </a:r>
            <a:r>
              <a:rPr lang="en-US" sz="2000" i="1" dirty="0" smtClean="0">
                <a:latin typeface="Arial" charset="0"/>
                <a:cs typeface="Arial" charset="0"/>
                <a:hlinkClick r:id="rId3"/>
              </a:rPr>
              <a:t>www.douglas.co.uk/mms.com</a:t>
            </a:r>
            <a:r>
              <a:rPr lang="en-US" sz="2000" i="1" dirty="0" smtClean="0">
                <a:latin typeface="Arial" charset="0"/>
                <a:cs typeface="Arial" charset="0"/>
              </a:rPr>
              <a:t> or sheet</a:t>
            </a:r>
            <a:endParaRPr lang="en-US" sz="2000" i="1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GB" sz="2000" dirty="0">
                <a:latin typeface="Arial" charset="0"/>
                <a:cs typeface="Arial" charset="0"/>
              </a:rPr>
              <a:t>Break crystals with a probe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GB" sz="2000" dirty="0">
                <a:latin typeface="Arial" charset="0"/>
                <a:cs typeface="Arial" charset="0"/>
              </a:rPr>
              <a:t>Place contents of well in 50 </a:t>
            </a:r>
            <a:r>
              <a:rPr lang="el-GR" sz="2000" dirty="0">
                <a:latin typeface="Arial" charset="0"/>
                <a:cs typeface="Arial" charset="0"/>
              </a:rPr>
              <a:t>μ</a:t>
            </a:r>
            <a:r>
              <a:rPr lang="en-GB" sz="2000" dirty="0">
                <a:latin typeface="Arial" charset="0"/>
                <a:cs typeface="Arial" charset="0"/>
              </a:rPr>
              <a:t>l of reservoir solution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GB" sz="2000" dirty="0">
                <a:latin typeface="Arial" charset="0"/>
                <a:cs typeface="Arial" charset="0"/>
              </a:rPr>
              <a:t>Vortex with Hampton “Seed Bead”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GB" sz="2000" dirty="0">
                <a:latin typeface="Arial" charset="0"/>
                <a:cs typeface="Arial" charset="0"/>
              </a:rPr>
              <a:t>Make a dilution series immediately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GB" sz="2000" dirty="0" smtClean="0">
                <a:latin typeface="Arial" charset="0"/>
                <a:cs typeface="Arial" charset="0"/>
              </a:rPr>
              <a:t>Freeze</a:t>
            </a: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buFont typeface="+mj-lt"/>
              <a:buAutoNum type="arabicPeriod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defRPr/>
            </a:pPr>
            <a:r>
              <a:rPr lang="en-GB" sz="2000" dirty="0">
                <a:latin typeface="Arial" charset="0"/>
                <a:cs typeface="Arial" charset="0"/>
              </a:rPr>
              <a:t>Look after your seeds!</a:t>
            </a:r>
            <a:endParaRPr lang="el-GR" sz="2800" dirty="0">
              <a:latin typeface="Arial" charset="0"/>
              <a:cs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413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How to make the seed stock</a:t>
            </a:r>
            <a:endParaRPr lang="en-US" sz="2000" u="sng" dirty="0">
              <a:latin typeface="+mn-lt"/>
              <a:cs typeface="+mn-cs"/>
            </a:endParaRPr>
          </a:p>
        </p:txBody>
      </p:sp>
      <p:pic>
        <p:nvPicPr>
          <p:cNvPr id="1026" name="Picture 2" descr="\\pluto\WWW\DI Web\images\Pr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917" y="1325016"/>
            <a:ext cx="2880000" cy="2108609"/>
          </a:xfrm>
          <a:prstGeom prst="rect">
            <a:avLst/>
          </a:prstGeom>
          <a:noFill/>
        </p:spPr>
      </p:pic>
      <p:pic>
        <p:nvPicPr>
          <p:cNvPr id="1027" name="Picture 3" descr="\\pluto\WWW\DI Web\images\crus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809" y="3650508"/>
            <a:ext cx="2880000" cy="210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4825" y="233363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b="1" smtClean="0"/>
              <a:t>Phase diagram of a protein</a:t>
            </a:r>
          </a:p>
        </p:txBody>
      </p:sp>
      <p:sp>
        <p:nvSpPr>
          <p:cNvPr id="18449" name="Text Box 5"/>
          <p:cNvSpPr txBox="1">
            <a:spLocks noChangeArrowheads="1"/>
          </p:cNvSpPr>
          <p:nvPr/>
        </p:nvSpPr>
        <p:spPr bwMode="auto">
          <a:xfrm>
            <a:off x="512763" y="3279775"/>
            <a:ext cx="1487487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[Protein]</a:t>
            </a:r>
          </a:p>
        </p:txBody>
      </p:sp>
      <p:sp>
        <p:nvSpPr>
          <p:cNvPr id="18450" name="Text Box 6"/>
          <p:cNvSpPr txBox="1">
            <a:spLocks noChangeArrowheads="1"/>
          </p:cNvSpPr>
          <p:nvPr/>
        </p:nvSpPr>
        <p:spPr bwMode="auto">
          <a:xfrm>
            <a:off x="4076700" y="5445125"/>
            <a:ext cx="21717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500" dirty="0">
                <a:latin typeface="+mj-lt"/>
                <a:cs typeface="+mn-cs"/>
              </a:rPr>
              <a:t>[Precipitant]</a:t>
            </a: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2144713" y="2008188"/>
            <a:ext cx="0" cy="323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117725" y="5230813"/>
            <a:ext cx="5599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295" name="Arc 9"/>
          <p:cNvSpPr>
            <a:spLocks/>
          </p:cNvSpPr>
          <p:nvPr/>
        </p:nvSpPr>
        <p:spPr bwMode="auto">
          <a:xfrm rot="10800000">
            <a:off x="2867025" y="1773238"/>
            <a:ext cx="4878388" cy="1958975"/>
          </a:xfrm>
          <a:custGeom>
            <a:avLst/>
            <a:gdLst>
              <a:gd name="T0" fmla="*/ 0 w 21347"/>
              <a:gd name="T1" fmla="*/ 0 h 21600"/>
              <a:gd name="T2" fmla="*/ 2147483647 w 21347"/>
              <a:gd name="T3" fmla="*/ 0 h 21600"/>
              <a:gd name="T4" fmla="*/ 0 w 21347"/>
              <a:gd name="T5" fmla="*/ 0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GB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10800000">
            <a:off x="2867025" y="2379663"/>
            <a:ext cx="4892675" cy="1958975"/>
          </a:xfrm>
          <a:custGeom>
            <a:avLst/>
            <a:gdLst>
              <a:gd name="T0" fmla="*/ 0 w 22184"/>
              <a:gd name="T1" fmla="*/ 0 h 21600"/>
              <a:gd name="T2" fmla="*/ 2147483647 w 22184"/>
              <a:gd name="T3" fmla="*/ 0 h 21600"/>
              <a:gd name="T4" fmla="*/ 2147483647 w 22184"/>
              <a:gd name="T5" fmla="*/ 0 h 21600"/>
              <a:gd name="T6" fmla="*/ 0 60000 65536"/>
              <a:gd name="T7" fmla="*/ 0 60000 65536"/>
              <a:gd name="T8" fmla="*/ 0 60000 65536"/>
              <a:gd name="T9" fmla="*/ 0 w 22184"/>
              <a:gd name="T10" fmla="*/ 0 h 21600"/>
              <a:gd name="T11" fmla="*/ 22184 w 221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84" h="21600" fill="none" extrusionOk="0">
                <a:moveTo>
                  <a:pt x="0" y="166"/>
                </a:moveTo>
                <a:cubicBezTo>
                  <a:pt x="887" y="55"/>
                  <a:pt x="1780" y="-1"/>
                  <a:pt x="2675" y="0"/>
                </a:cubicBezTo>
                <a:cubicBezTo>
                  <a:pt x="11012" y="0"/>
                  <a:pt x="18605" y="4798"/>
                  <a:pt x="22183" y="12328"/>
                </a:cubicBezTo>
              </a:path>
              <a:path w="22184" h="21600" stroke="0" extrusionOk="0">
                <a:moveTo>
                  <a:pt x="0" y="166"/>
                </a:moveTo>
                <a:cubicBezTo>
                  <a:pt x="887" y="55"/>
                  <a:pt x="1780" y="-1"/>
                  <a:pt x="2675" y="0"/>
                </a:cubicBezTo>
                <a:cubicBezTo>
                  <a:pt x="11012" y="0"/>
                  <a:pt x="18605" y="4798"/>
                  <a:pt x="22183" y="12328"/>
                </a:cubicBezTo>
                <a:lnTo>
                  <a:pt x="267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GB"/>
          </a:p>
        </p:txBody>
      </p:sp>
      <p:sp>
        <p:nvSpPr>
          <p:cNvPr id="18456" name="Text Box 12"/>
          <p:cNvSpPr txBox="1">
            <a:spLocks noChangeArrowheads="1"/>
          </p:cNvSpPr>
          <p:nvPr/>
        </p:nvSpPr>
        <p:spPr bwMode="auto">
          <a:xfrm>
            <a:off x="2597150" y="4440238"/>
            <a:ext cx="2073275" cy="334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n-lt"/>
                <a:cs typeface="+mn-cs"/>
              </a:rPr>
              <a:t>clear</a:t>
            </a:r>
          </a:p>
        </p:txBody>
      </p:sp>
      <p:sp>
        <p:nvSpPr>
          <p:cNvPr id="18457" name="Text Box 13"/>
          <p:cNvSpPr txBox="1">
            <a:spLocks noChangeArrowheads="1"/>
          </p:cNvSpPr>
          <p:nvPr/>
        </p:nvSpPr>
        <p:spPr bwMode="auto">
          <a:xfrm>
            <a:off x="6118225" y="1844675"/>
            <a:ext cx="2074863" cy="334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n-lt"/>
                <a:cs typeface="+mn-cs"/>
              </a:rPr>
              <a:t>precipitate</a:t>
            </a:r>
          </a:p>
        </p:txBody>
      </p:sp>
      <p:sp>
        <p:nvSpPr>
          <p:cNvPr id="18458" name="Text Box 14"/>
          <p:cNvSpPr txBox="1">
            <a:spLocks noChangeArrowheads="1"/>
          </p:cNvSpPr>
          <p:nvPr/>
        </p:nvSpPr>
        <p:spPr bwMode="auto">
          <a:xfrm>
            <a:off x="6021388" y="3267075"/>
            <a:ext cx="2074862" cy="334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n-lt"/>
                <a:cs typeface="+mn-cs"/>
              </a:rPr>
              <a:t>nucleation</a:t>
            </a:r>
          </a:p>
        </p:txBody>
      </p:sp>
      <p:sp>
        <p:nvSpPr>
          <p:cNvPr id="18459" name="Text Box 15"/>
          <p:cNvSpPr txBox="1">
            <a:spLocks noChangeArrowheads="1"/>
          </p:cNvSpPr>
          <p:nvPr/>
        </p:nvSpPr>
        <p:spPr bwMode="auto">
          <a:xfrm>
            <a:off x="5672138" y="3814763"/>
            <a:ext cx="2160587" cy="334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j-lt"/>
                <a:cs typeface="+mn-cs"/>
              </a:rPr>
              <a:t>metastable zone </a:t>
            </a:r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V="1">
            <a:off x="3071813" y="3294063"/>
            <a:ext cx="238125" cy="39687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 flipV="1">
            <a:off x="3101975" y="2705100"/>
            <a:ext cx="252413" cy="51752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 flipV="1">
            <a:off x="4043363" y="2763838"/>
            <a:ext cx="304800" cy="396875"/>
          </a:xfrm>
          <a:prstGeom prst="line">
            <a:avLst/>
          </a:prstGeom>
          <a:noFill/>
          <a:ln w="44450">
            <a:solidFill>
              <a:srgbClr val="00B0F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4" name="Line 19"/>
          <p:cNvSpPr>
            <a:spLocks noChangeShapeType="1"/>
          </p:cNvSpPr>
          <p:nvPr/>
        </p:nvSpPr>
        <p:spPr bwMode="auto">
          <a:xfrm flipV="1">
            <a:off x="4400550" y="3433763"/>
            <a:ext cx="398463" cy="33178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 flipV="1">
            <a:off x="5038725" y="3646488"/>
            <a:ext cx="396875" cy="223837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 flipV="1">
            <a:off x="5224463" y="4057650"/>
            <a:ext cx="423862" cy="17145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7" name="Line 22"/>
          <p:cNvSpPr>
            <a:spLocks noChangeShapeType="1"/>
          </p:cNvSpPr>
          <p:nvPr/>
        </p:nvSpPr>
        <p:spPr bwMode="auto">
          <a:xfrm flipV="1">
            <a:off x="3873500" y="4005263"/>
            <a:ext cx="423863" cy="252412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8" name="Line 23"/>
          <p:cNvSpPr>
            <a:spLocks noChangeShapeType="1"/>
          </p:cNvSpPr>
          <p:nvPr/>
        </p:nvSpPr>
        <p:spPr bwMode="auto">
          <a:xfrm flipV="1">
            <a:off x="4589463" y="1965325"/>
            <a:ext cx="304800" cy="396875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09" name="Line 24"/>
          <p:cNvSpPr>
            <a:spLocks noChangeShapeType="1"/>
          </p:cNvSpPr>
          <p:nvPr/>
        </p:nvSpPr>
        <p:spPr bwMode="auto">
          <a:xfrm flipV="1">
            <a:off x="3143250" y="2097088"/>
            <a:ext cx="239713" cy="595312"/>
          </a:xfrm>
          <a:prstGeom prst="line">
            <a:avLst/>
          </a:prstGeom>
          <a:noFill/>
          <a:ln w="44450">
            <a:solidFill>
              <a:srgbClr val="00B0F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10" name="Line 38"/>
          <p:cNvSpPr>
            <a:spLocks noChangeShapeType="1"/>
          </p:cNvSpPr>
          <p:nvPr/>
        </p:nvSpPr>
        <p:spPr bwMode="auto">
          <a:xfrm flipV="1">
            <a:off x="6149975" y="2411413"/>
            <a:ext cx="623888" cy="398462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11" name="Line 39"/>
          <p:cNvSpPr>
            <a:spLocks noChangeShapeType="1"/>
          </p:cNvSpPr>
          <p:nvPr/>
        </p:nvSpPr>
        <p:spPr bwMode="auto">
          <a:xfrm flipV="1">
            <a:off x="6454775" y="2889250"/>
            <a:ext cx="650875" cy="319088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12" name="Line 40"/>
          <p:cNvSpPr>
            <a:spLocks noChangeShapeType="1"/>
          </p:cNvSpPr>
          <p:nvPr/>
        </p:nvSpPr>
        <p:spPr bwMode="auto">
          <a:xfrm flipV="1">
            <a:off x="3300413" y="3101975"/>
            <a:ext cx="238125" cy="396875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13" name="Line 41"/>
          <p:cNvSpPr>
            <a:spLocks noChangeShapeType="1"/>
          </p:cNvSpPr>
          <p:nvPr/>
        </p:nvSpPr>
        <p:spPr bwMode="auto">
          <a:xfrm flipV="1">
            <a:off x="4375150" y="3222625"/>
            <a:ext cx="398463" cy="331788"/>
          </a:xfrm>
          <a:prstGeom prst="line">
            <a:avLst/>
          </a:prstGeom>
          <a:noFill/>
          <a:ln w="44450">
            <a:solidFill>
              <a:srgbClr val="00B0F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314" name="Arc 9"/>
          <p:cNvSpPr>
            <a:spLocks/>
          </p:cNvSpPr>
          <p:nvPr/>
        </p:nvSpPr>
        <p:spPr bwMode="auto">
          <a:xfrm rot="10800000">
            <a:off x="3860800" y="2068513"/>
            <a:ext cx="3790950" cy="1073150"/>
          </a:xfrm>
          <a:custGeom>
            <a:avLst/>
            <a:gdLst>
              <a:gd name="T0" fmla="*/ 0 w 21347"/>
              <a:gd name="T1" fmla="*/ 0 h 21600"/>
              <a:gd name="T2" fmla="*/ 2147483647 w 21347"/>
              <a:gd name="T3" fmla="*/ 0 h 21600"/>
              <a:gd name="T4" fmla="*/ 0 w 21347"/>
              <a:gd name="T5" fmla="*/ 0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60988" y="614842"/>
            <a:ext cx="646987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dirty="0" smtClean="0">
                <a:latin typeface="Arial" pitchFamily="34" charset="0"/>
              </a:rPr>
              <a:t>Membrane proteins</a:t>
            </a:r>
          </a:p>
          <a:p>
            <a:pPr eaLnBrk="0" hangingPunct="0">
              <a:spcBef>
                <a:spcPct val="50000"/>
              </a:spcBef>
            </a:pP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 smtClean="0">
                <a:latin typeface="Arial" pitchFamily="34" charset="0"/>
              </a:rPr>
              <a:t>Christine Oswald (Goethe University of Frankfurt) pointed out that the seeds may dissolve if there is not enough detergent</a:t>
            </a:r>
          </a:p>
          <a:p>
            <a:pPr eaLnBrk="0" hangingPunct="0">
              <a:spcBef>
                <a:spcPct val="50000"/>
              </a:spcBef>
            </a:pP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 smtClean="0">
                <a:latin typeface="Arial" pitchFamily="34" charset="0"/>
              </a:rPr>
              <a:t>We recommend crushing the crystals and harvesting several large drops without dilution</a:t>
            </a:r>
          </a:p>
          <a:p>
            <a:pPr eaLnBrk="0" hangingPunct="0">
              <a:spcBef>
                <a:spcPct val="50000"/>
              </a:spcBef>
            </a:pP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 smtClean="0">
                <a:latin typeface="Arial" pitchFamily="34" charset="0"/>
              </a:rPr>
              <a:t>Only 1.5 µl of seed stock are needed to fill a whole plate with (the right kind of) contact dispenser</a:t>
            </a:r>
          </a:p>
          <a:p>
            <a:pPr eaLnBrk="0" hangingPunct="0">
              <a:spcBef>
                <a:spcPct val="50000"/>
              </a:spcBef>
            </a:pP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 smtClean="0">
                <a:latin typeface="+mn-lt"/>
              </a:rPr>
              <a:t>See </a:t>
            </a:r>
            <a:r>
              <a:rPr lang="en-GB" sz="1800" dirty="0" smtClean="0">
                <a:latin typeface="+mn-lt"/>
                <a:hlinkClick r:id="rId2"/>
              </a:rPr>
              <a:t>http://www.douglas.co.uk/MMS_proc.htm</a:t>
            </a:r>
            <a:endParaRPr lang="en-GB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60989" y="614842"/>
            <a:ext cx="4953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Matrix seeding volumes</a:t>
            </a:r>
            <a:r>
              <a:rPr lang="en-GB" sz="2000" dirty="0" smtClean="0">
                <a:latin typeface="Arial" pitchFamily="34" charset="0"/>
              </a:rPr>
              <a:t>: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0.3 µl protein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+ 0.2 µl reservoir solution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+ 0.1 µl seed stock</a:t>
            </a:r>
            <a:endParaRPr lang="en-GB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60989" y="614842"/>
            <a:ext cx="4953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Matrix seeding volumes: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0.3 µl protein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+ </a:t>
            </a:r>
            <a:r>
              <a:rPr lang="en-GB" sz="2000" dirty="0" smtClean="0">
                <a:latin typeface="Arial" pitchFamily="34" charset="0"/>
              </a:rPr>
              <a:t>0.2 </a:t>
            </a:r>
            <a:r>
              <a:rPr lang="en-GB" sz="2000" dirty="0">
                <a:latin typeface="Arial" pitchFamily="34" charset="0"/>
              </a:rPr>
              <a:t>µl reservoir solution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+ </a:t>
            </a:r>
            <a:r>
              <a:rPr lang="en-GB" sz="2000" dirty="0" smtClean="0">
                <a:latin typeface="Arial" pitchFamily="34" charset="0"/>
              </a:rPr>
              <a:t>0.1 </a:t>
            </a:r>
            <a:r>
              <a:rPr lang="en-GB" sz="2000" dirty="0">
                <a:latin typeface="Arial" pitchFamily="34" charset="0"/>
              </a:rPr>
              <a:t>µl seed stock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0989" y="3237272"/>
            <a:ext cx="4953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E.g. Membrane proteins:</a:t>
            </a:r>
            <a:endParaRPr lang="en-GB" sz="2000" dirty="0">
              <a:latin typeface="Arial" pitchFamily="34" charset="0"/>
            </a:endParaRPr>
          </a:p>
          <a:p>
            <a:pPr lvl="1"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0.3 µl protein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+ </a:t>
            </a:r>
            <a:r>
              <a:rPr lang="en-GB" sz="2000" dirty="0" smtClean="0">
                <a:latin typeface="Arial" pitchFamily="34" charset="0"/>
              </a:rPr>
              <a:t>0.29 </a:t>
            </a:r>
            <a:r>
              <a:rPr lang="en-GB" sz="2000" dirty="0">
                <a:latin typeface="Arial" pitchFamily="34" charset="0"/>
              </a:rPr>
              <a:t>µl reservoir solution</a:t>
            </a:r>
          </a:p>
          <a:p>
            <a:pPr lvl="1"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+ </a:t>
            </a:r>
            <a:r>
              <a:rPr lang="en-GB" sz="2000" dirty="0" smtClean="0">
                <a:latin typeface="Arial" pitchFamily="34" charset="0"/>
              </a:rPr>
              <a:t>0.01 </a:t>
            </a:r>
            <a:r>
              <a:rPr lang="en-GB" sz="2000" dirty="0">
                <a:latin typeface="Arial" pitchFamily="34" charset="0"/>
              </a:rPr>
              <a:t>µl seed stock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069614" y="701106"/>
            <a:ext cx="646987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dirty="0" smtClean="0">
                <a:latin typeface="Arial" pitchFamily="34" charset="0"/>
              </a:rPr>
              <a:t>Membrane proteins</a:t>
            </a:r>
          </a:p>
          <a:p>
            <a:pPr eaLnBrk="0" hangingPunct="0">
              <a:spcBef>
                <a:spcPct val="50000"/>
              </a:spcBef>
            </a:pPr>
            <a:endParaRPr lang="en-GB" sz="2000" dirty="0" smtClean="0">
              <a:latin typeface="Arial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>
                <a:latin typeface="Arial" pitchFamily="34" charset="0"/>
              </a:rPr>
              <a:t>Collaboration with MPL at Diamond</a:t>
            </a:r>
          </a:p>
          <a:p>
            <a:pPr marL="342900" indent="-342900" eaLnBrk="0" hangingPunct="0">
              <a:spcBef>
                <a:spcPct val="50000"/>
              </a:spcBef>
              <a:buAutoNum type="arabicPeriod"/>
            </a:pPr>
            <a:r>
              <a:rPr lang="en-GB" sz="2000" dirty="0" smtClean="0">
                <a:latin typeface="Arial" pitchFamily="34" charset="0"/>
              </a:rPr>
              <a:t>Several proteins showed no improvement</a:t>
            </a:r>
          </a:p>
          <a:p>
            <a:pPr marL="342900" indent="-342900" eaLnBrk="0" hangingPunct="0">
              <a:spcBef>
                <a:spcPct val="50000"/>
              </a:spcBef>
              <a:buAutoNum type="arabicPeriod"/>
            </a:pPr>
            <a:r>
              <a:rPr lang="en-GB" sz="2000" dirty="0" smtClean="0">
                <a:latin typeface="Arial" pitchFamily="34" charset="0"/>
              </a:rPr>
              <a:t>One protein showed a different crystal form in the same conditions</a:t>
            </a:r>
          </a:p>
          <a:p>
            <a:pPr marL="342900" indent="-342900" eaLnBrk="0" hangingPunct="0">
              <a:spcBef>
                <a:spcPct val="50000"/>
              </a:spcBef>
              <a:buAutoNum type="arabicPeriod"/>
            </a:pPr>
            <a:r>
              <a:rPr lang="en-GB" sz="2000" dirty="0" smtClean="0">
                <a:latin typeface="Arial" pitchFamily="34" charset="0"/>
              </a:rPr>
              <a:t>One protein showed greatly improved diffraction</a:t>
            </a:r>
          </a:p>
          <a:p>
            <a:pPr eaLnBrk="0" hangingPunct="0">
              <a:spcBef>
                <a:spcPct val="50000"/>
              </a:spcBef>
            </a:pPr>
            <a:endParaRPr lang="en-GB" sz="1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2438" y="-77788"/>
            <a:ext cx="8740775" cy="2892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GB" sz="2800" dirty="0"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GB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Microseeding toolkit</a:t>
            </a:r>
          </a:p>
          <a:p>
            <a:pPr algn="ctr" eaLnBrk="0" hangingPunct="0"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US" sz="2000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45059" name="Picture 2" descr="C:\Users\Patrick\Downloads\toolkit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0938" y="2232025"/>
            <a:ext cx="493395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2013" y="1354138"/>
            <a:ext cx="7377112" cy="283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If you want to know more: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GB" sz="1600" dirty="0">
                <a:latin typeface="+mn-lt"/>
                <a:cs typeface="Times New Roman" pitchFamily="18" charset="0"/>
              </a:rPr>
              <a:t>Patrick D. Shaw Stewart, Stefan A. Kolek, Richard A. Briggs, Naomi E. Chayen and Peter F.M. Baldock. “Random Microseeding: A Theoretical and Practical Exploration of Seed Stability and Seeding Techniques for Successful Protein Crystallization”</a:t>
            </a:r>
          </a:p>
          <a:p>
            <a:pPr eaLnBrk="0" hangingPunct="0">
              <a:defRPr/>
            </a:pPr>
            <a:endParaRPr lang="en-GB" sz="1600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GB" sz="2400" i="1" dirty="0">
                <a:latin typeface="+mn-lt"/>
                <a:cs typeface="Times New Roman" pitchFamily="18" charset="0"/>
              </a:rPr>
              <a:t>Crystal Growth and Design</a:t>
            </a:r>
            <a:r>
              <a:rPr lang="en-GB" sz="2400" dirty="0">
                <a:latin typeface="+mn-lt"/>
                <a:cs typeface="Times New Roman" pitchFamily="18" charset="0"/>
              </a:rPr>
              <a:t>, 2011, 11 (8), p3432. </a:t>
            </a:r>
          </a:p>
          <a:p>
            <a:pPr algn="ctr" eaLnBrk="0" hangingPunct="0">
              <a:defRPr/>
            </a:pPr>
            <a:endParaRPr lang="en-GB" sz="2400" dirty="0">
              <a:latin typeface="+mn-lt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GB" sz="1600" dirty="0">
                <a:latin typeface="+mn-lt"/>
                <a:cs typeface="Times New Roman" pitchFamily="18" charset="0"/>
              </a:rPr>
              <a:t>On-line at </a:t>
            </a:r>
            <a:r>
              <a:rPr lang="en-GB" sz="1600" dirty="0">
                <a:latin typeface="+mn-lt"/>
                <a:cs typeface="Times New Roman" pitchFamily="18" charset="0"/>
                <a:hlinkClick r:id="rId2"/>
              </a:rPr>
              <a:t>http://pubs.acs.org/doi/abs/10.1021/cg2001442</a:t>
            </a:r>
            <a:endParaRPr lang="en-GB" sz="16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Arial" pitchFamily="34" charset="0"/>
              </a:rPr>
              <a:t>Microseeding</a:t>
            </a:r>
            <a:endParaRPr lang="en-US" sz="28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888163" cy="141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400" i="1" dirty="0" err="1">
                <a:latin typeface="+mn-lt"/>
                <a:cs typeface="+mn-cs"/>
              </a:rPr>
              <a:t>Opticryst</a:t>
            </a:r>
            <a:r>
              <a:rPr lang="en-US" sz="2400" dirty="0">
                <a:latin typeface="+mn-lt"/>
                <a:cs typeface="+mn-cs"/>
              </a:rPr>
              <a:t> – a consortium of European institutions and companies aiming to improve crystal optimization.  2007 –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461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Step 2: optimization by making small changes</a:t>
            </a:r>
            <a:endParaRPr lang="en-GB" sz="2000" dirty="0">
              <a:latin typeface="+mn-lt"/>
              <a:cs typeface="+mn-cs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Patrick\Downloads\ballbox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9450" y="4662488"/>
            <a:ext cx="20383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DArcy crystal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9625" y="4562475"/>
            <a:ext cx="23018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DArcy crystal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90575" y="895350"/>
            <a:ext cx="23431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Arial" pitchFamily="34" charset="0"/>
              </a:rPr>
              <a:t>Microseeding</a:t>
            </a:r>
            <a:endParaRPr lang="en-US" sz="28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888163" cy="252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400" i="1" dirty="0" err="1">
                <a:latin typeface="+mn-lt"/>
                <a:cs typeface="+mn-cs"/>
              </a:rPr>
              <a:t>Opticryst</a:t>
            </a:r>
            <a:r>
              <a:rPr lang="en-US" sz="2400" dirty="0">
                <a:latin typeface="+mn-lt"/>
                <a:cs typeface="+mn-cs"/>
              </a:rPr>
              <a:t> – a consortium of European institutions and companies aiming to improve crystal optimization.  2007 – 2010.</a:t>
            </a:r>
          </a:p>
          <a:p>
            <a:pPr eaLnBrk="0" hangingPunct="0">
              <a:defRPr/>
            </a:pPr>
            <a:endParaRPr lang="en-US" sz="24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latin typeface="+mn-lt"/>
                <a:cs typeface="+mn-cs"/>
              </a:rPr>
              <a:t>We decided to look into microseeding, especially the stability of seeds.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Arial" pitchFamily="34" charset="0"/>
              </a:rPr>
              <a:t>Microseeding</a:t>
            </a:r>
            <a:endParaRPr lang="en-US" sz="28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66900"/>
            <a:ext cx="6888163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400" i="1" dirty="0" err="1">
                <a:latin typeface="+mn-lt"/>
                <a:cs typeface="+mn-cs"/>
              </a:rPr>
              <a:t>Opticryst</a:t>
            </a:r>
            <a:r>
              <a:rPr lang="en-US" sz="2400" dirty="0">
                <a:latin typeface="+mn-lt"/>
                <a:cs typeface="+mn-cs"/>
              </a:rPr>
              <a:t> – a consortium of European institutions and companies aiming to improve crystal optimization.  2007 – 2010.</a:t>
            </a:r>
          </a:p>
        </p:txBody>
      </p:sp>
      <p:pic>
        <p:nvPicPr>
          <p:cNvPr id="49156" name="Picture 2" descr="G:\Stef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4963" y="3633788"/>
            <a:ext cx="26193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FF00"/>
                </a:solidFill>
                <a:latin typeface="Arial" pitchFamily="34" charset="0"/>
              </a:rPr>
              <a:t>Microseeding</a:t>
            </a:r>
            <a:endParaRPr lang="en-US" sz="28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888163" cy="326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400" i="1" dirty="0" err="1">
                <a:latin typeface="+mn-lt"/>
                <a:cs typeface="+mn-cs"/>
              </a:rPr>
              <a:t>Opticryst</a:t>
            </a:r>
            <a:r>
              <a:rPr lang="en-US" sz="2400" dirty="0">
                <a:latin typeface="+mn-lt"/>
                <a:cs typeface="+mn-cs"/>
              </a:rPr>
              <a:t> – a consortium of European institutions and companies aiming to improve crystal optimization.  2007 – 2010.</a:t>
            </a:r>
          </a:p>
          <a:p>
            <a:pPr eaLnBrk="0" hangingPunct="0">
              <a:defRPr/>
            </a:pPr>
            <a:endParaRPr lang="en-US" sz="24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400" dirty="0">
                <a:latin typeface="+mn-lt"/>
                <a:cs typeface="+mn-cs"/>
              </a:rPr>
              <a:t>Stefan set up 30,000 </a:t>
            </a:r>
          </a:p>
          <a:p>
            <a:pPr eaLnBrk="0" hangingPunct="0">
              <a:defRPr/>
            </a:pPr>
            <a:r>
              <a:rPr lang="en-US" sz="2400" dirty="0">
                <a:latin typeface="+mn-lt"/>
                <a:cs typeface="+mn-cs"/>
              </a:rPr>
              <a:t>drops and estimated </a:t>
            </a:r>
          </a:p>
          <a:p>
            <a:pPr eaLnBrk="0" hangingPunct="0">
              <a:defRPr/>
            </a:pPr>
            <a:r>
              <a:rPr lang="en-US" sz="2400" dirty="0">
                <a:latin typeface="+mn-lt"/>
                <a:cs typeface="+mn-cs"/>
              </a:rPr>
              <a:t>the number of crystals </a:t>
            </a:r>
          </a:p>
          <a:p>
            <a:pPr eaLnBrk="0" hangingPunct="0">
              <a:defRPr/>
            </a:pPr>
            <a:r>
              <a:rPr lang="en-US" sz="2400" dirty="0">
                <a:latin typeface="+mn-lt"/>
                <a:cs typeface="+mn-cs"/>
              </a:rPr>
              <a:t>In 15,000 drops!</a:t>
            </a:r>
          </a:p>
        </p:txBody>
      </p:sp>
      <p:pic>
        <p:nvPicPr>
          <p:cNvPr id="50180" name="Picture 2" descr="G:\Stef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4963" y="3633788"/>
            <a:ext cx="26193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  <a:endParaRPr lang="en-US" sz="28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l" fontAlgn="ctr"/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3850" y="1370013"/>
            <a:ext cx="7715250" cy="1722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 sz="28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8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8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800" i="1" dirty="0">
              <a:latin typeface="+mn-lt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14450" y="479425"/>
          <a:ext cx="6764783" cy="5816184"/>
        </p:xfrm>
        <a:graphic>
          <a:graphicData uri="http://schemas.openxmlformats.org/drawingml/2006/table">
            <a:tbl>
              <a:tblPr/>
              <a:tblGrid>
                <a:gridCol w="2333192"/>
                <a:gridCol w="2364722"/>
                <a:gridCol w="2066869"/>
              </a:tblGrid>
              <a:tr h="48838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Protein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 Source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Concentration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Glucose Isomerase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Hampton Research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33 mg/ml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87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Hemoglobin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Sigma Aldrich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60 mg/ml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Thaumatin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Sigma Aldrich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30 mg/ml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Thermolysin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Sigma Aldrich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15 mg/ml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Trypsin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Sigma Aldrich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30 mg/ml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79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Xylanase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Macro Crystal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36 mg/ml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5400" y="1025525"/>
            <a:ext cx="7715250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“Receptive” conditions</a:t>
            </a:r>
          </a:p>
          <a:p>
            <a:pPr eaLnBrk="0" hangingPunct="0">
              <a:defRPr/>
            </a:pPr>
            <a:endParaRPr lang="en-US" sz="2000" i="1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Conditions where: </a:t>
            </a:r>
          </a:p>
          <a:p>
            <a:pPr lvl="1" eaLnBrk="0" hangingPunct="0"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971550" lvl="1" indent="-514350" eaLnBrk="0" hangingPunct="0">
              <a:buFontTx/>
              <a:buAutoNum type="arabicParenBoth"/>
              <a:defRPr/>
            </a:pPr>
            <a:r>
              <a:rPr lang="en-US" sz="2000" i="1" dirty="0">
                <a:latin typeface="+mn-lt"/>
                <a:cs typeface="+mn-cs"/>
              </a:rPr>
              <a:t>crystals don’t grow without seeds in four drops, but </a:t>
            </a:r>
          </a:p>
          <a:p>
            <a:pPr marL="971550" lvl="1" indent="-514350" eaLnBrk="0" hangingPunct="0">
              <a:buFontTx/>
              <a:buAutoNum type="arabicParenBoth"/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971550" lvl="1" indent="-514350" eaLnBrk="0" hangingPunct="0">
              <a:buFontTx/>
              <a:buAutoNum type="arabicParenBoth"/>
              <a:defRPr/>
            </a:pPr>
            <a:r>
              <a:rPr lang="en-US" sz="2000" i="1" dirty="0">
                <a:latin typeface="+mn-lt"/>
                <a:cs typeface="+mn-cs"/>
              </a:rPr>
              <a:t>crystals grow in at least three out of four drops with seeds.</a:t>
            </a:r>
          </a:p>
          <a:p>
            <a:pPr marL="971550" lvl="1" indent="-514350" eaLnBrk="0" hangingPunct="0">
              <a:buFontTx/>
              <a:buAutoNum type="arabicParenBoth"/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514350" indent="-514350" eaLnBrk="0" hangingPunct="0">
              <a:defRPr/>
            </a:pPr>
            <a:endParaRPr lang="en-US" sz="20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5400" y="1025525"/>
            <a:ext cx="7715250" cy="3816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“Receptive” conditions</a:t>
            </a:r>
          </a:p>
          <a:p>
            <a:pPr eaLnBrk="0" hangingPunct="0">
              <a:defRPr/>
            </a:pPr>
            <a:endParaRPr lang="en-US" sz="2000" i="1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Conditions where: </a:t>
            </a:r>
          </a:p>
          <a:p>
            <a:pPr lvl="1" eaLnBrk="0" hangingPunct="0"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971550" lvl="1" indent="-514350" eaLnBrk="0" hangingPunct="0">
              <a:buFontTx/>
              <a:buAutoNum type="arabicParenBoth"/>
              <a:defRPr/>
            </a:pPr>
            <a:r>
              <a:rPr lang="en-US" sz="2000" i="1" dirty="0">
                <a:latin typeface="+mn-lt"/>
                <a:cs typeface="+mn-cs"/>
              </a:rPr>
              <a:t>crystals don’t grow without seeds in four drops, but </a:t>
            </a:r>
          </a:p>
          <a:p>
            <a:pPr marL="971550" lvl="1" indent="-514350" eaLnBrk="0" hangingPunct="0">
              <a:buFontTx/>
              <a:buAutoNum type="arabicParenBoth"/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971550" lvl="1" indent="-514350" eaLnBrk="0" hangingPunct="0">
              <a:buFontTx/>
              <a:buAutoNum type="arabicParenBoth"/>
              <a:defRPr/>
            </a:pPr>
            <a:r>
              <a:rPr lang="en-US" sz="2000" i="1" dirty="0">
                <a:latin typeface="+mn-lt"/>
                <a:cs typeface="+mn-cs"/>
              </a:rPr>
              <a:t>crystals grow in at least three out of four drops with seeds. </a:t>
            </a:r>
          </a:p>
          <a:p>
            <a:pPr marL="514350" indent="-514350" eaLnBrk="0" hangingPunct="0">
              <a:buFontTx/>
              <a:buAutoNum type="arabicParenBoth"/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514350" indent="-514350" eaLnBrk="0" hangingPunct="0">
              <a:buFontTx/>
              <a:buAutoNum type="arabicParenBoth"/>
              <a:defRPr/>
            </a:pPr>
            <a:endParaRPr lang="en-US" sz="2000" i="1" dirty="0">
              <a:latin typeface="+mn-lt"/>
              <a:cs typeface="+mn-cs"/>
            </a:endParaRPr>
          </a:p>
          <a:p>
            <a:pPr marL="514350" indent="-514350"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25 receptive conditions were found</a:t>
            </a:r>
          </a:p>
          <a:p>
            <a:pPr marL="514350" indent="-514350" eaLnBrk="0" hangingPunct="0">
              <a:defRPr/>
            </a:pPr>
            <a:endParaRPr lang="en-US" sz="20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4788" y="109538"/>
          <a:ext cx="9701284" cy="6259423"/>
        </p:xfrm>
        <a:graphic>
          <a:graphicData uri="http://schemas.openxmlformats.org/drawingml/2006/table">
            <a:tbl>
              <a:tblPr/>
              <a:tblGrid>
                <a:gridCol w="365043"/>
                <a:gridCol w="1259040"/>
                <a:gridCol w="2374710"/>
                <a:gridCol w="627797"/>
                <a:gridCol w="5074694"/>
              </a:tblGrid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Glucose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Isomerase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2-2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 (NH4)2SO4, 0.2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 M Na MES, PH 6.5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Glucose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Isomerase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2-43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25%(w/v) PEG 3350, 0.2 M (NH4)2SO4, 0.1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bis-tris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2-25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30%(w/v) Jeffamine ED-2001, 0.1 M Na HEPES,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2-33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30%(w/v) PEG 2000 MME, K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thiocyanate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2-34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30%(w/v) PEG 2000 MME, K bromide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2-44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25%(w/v) PEG 3350, 0.2 M NaCl, 0.1 M bis-tris, PH 5.5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30%(w/v) PEG 4K, 0.2 M  ammonium acetate, 0.1M Na citrate, PH 5.6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8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20%(v/v) IPA, 20%(w/v) PEG 4K, 0.1 M Na citrate, PH 5.6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30%(w/v) PEG 8K, 0.2 M (NH4)2SO4, 0.1 M Na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cacodylate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PH 6.5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1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20%(w/v) PEG 8K, 0.2M magnesium acetate, 0.1 M Na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cacodylate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PH6.5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(NH4)2SO4, 0.1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tris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PH 8.5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75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kern="1200" dirty="0" smtClean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  <a:endParaRPr lang="en-GB" sz="1200" b="0" i="0" u="none" strike="noStrike" kern="1200" dirty="0">
                        <a:solidFill>
                          <a:schemeClr val="tx2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kern="120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D5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1.5 M Li2SO4, 0.1 M Na HEPES, PH 7.5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3986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1-2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20%(w/v) PEG 3K, 0.1 M Na citrate, PH 5.5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1-21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20%(w/v) PEG 6k, 0.1 M citric acid, PH 5.0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2-18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10%(v/v) MPD,  0.1 M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bicine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PH 9.0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2-19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0.8 M succinic acid,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2-21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2.4 M Na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malonate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6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2-22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0.5%(w/v)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Jeffamine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ED-2001, 1.1 M Na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malonate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0.1 M Na HEPES,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19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1.5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0.1M Na acetate, PH 4.6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116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1.5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0.1M Na acetate, PH 4.6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21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 M Na citrate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22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 M Na citrate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M  (NH4)2SO4, 0.1 M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tris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PH 8.5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30%(w/v) PEG 4K, 0.2 M Na acetate, 0.1 M tris, PH 8.5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 M Na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formate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B5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3.5 M (NH4)2SO4, 0.25M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50mM Na/K phosphate, PH 7.5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1.5 M K phosphate,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4788" y="109538"/>
          <a:ext cx="9701284" cy="6259423"/>
        </p:xfrm>
        <a:graphic>
          <a:graphicData uri="http://schemas.openxmlformats.org/drawingml/2006/table">
            <a:tbl>
              <a:tblPr/>
              <a:tblGrid>
                <a:gridCol w="365043"/>
                <a:gridCol w="1259040"/>
                <a:gridCol w="2374710"/>
                <a:gridCol w="627797"/>
                <a:gridCol w="5074694"/>
              </a:tblGrid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Glucose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Isomerase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2-2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 (NH4)2SO4, 0.2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 M Na MES, PH 6.5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Glucose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Isomerase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2-43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25%(w/v) PEG 3350, 0.2 M (NH4)2SO4, 0.1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bis-tris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2-25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30%(w/v) Jeffamine ED-2001, 0.1 M Na HEPES,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2-33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30%(w/v) PEG 2000 MME, K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thiocyanate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2-34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30%(w/v) PEG 2000 MME, K bromide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Hemoglobin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JCSG+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2-44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25%(w/v) PEG 3350, 0.2 M NaCl, 0.1 M bis-tris, PH 5.5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46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7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30%(w/v) PEG 4K, 0.2 M  ammonium acetate, 0.1M Na citrate, PH 5.6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8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20%(v/v) IPA, 20%(w/v) PEG 4K, 0.1 M Na citrate, PH 5.6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9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30%(w/v) PEG 8K, 0.2 M (NH4)2SO4, 0.1 M Na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cacodylate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PH 6.5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81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20%(w/v) PEG 8K, 0.2M magnesium acetate, 0.1 M Na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cacodylate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PH6.5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(NH4)2SO4, 0.1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tris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PH 8.5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75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kern="1200" dirty="0" smtClean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  <a:endParaRPr lang="en-GB" sz="1200" b="0" i="0" u="none" strike="noStrike" kern="1200" dirty="0">
                        <a:solidFill>
                          <a:schemeClr val="tx2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Thaumatin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kern="120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D5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chemeClr val="tx2"/>
                          </a:solidFill>
                          <a:latin typeface="Times New Roman"/>
                          <a:ea typeface="+mn-ea"/>
                          <a:cs typeface="+mn-cs"/>
                        </a:rPr>
                        <a:t>1.5 M Li2SO4, 0.1 M Na HEPES, PH 7.5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3986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1-2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20%(w/v) PEG 3K, 0.1 M Na citrate, PH 5.5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1-21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20%(w/v) PEG 6k, 0.1 M citric acid, PH 5.0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2-18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10%(v/v) MPD,  0.1 M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bicine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PH 9.0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2-19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0.8 M succinic acid,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2-21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2.4 M Na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malonate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76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Thermolysin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JCSG+ (2:1 water)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2-22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0.5%(w/v)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Jeffamine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ED-2001, 1.1 M Na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malonate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0.1 M Na HEPES,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19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1.5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0.1M Na acetate, PH 4.6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116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1.5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0.1M Na acetate, PH 4.6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21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 M Na citrate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64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22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Trypsin</a:t>
                      </a:r>
                      <a:endParaRPr lang="en-GB" sz="1200" b="0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2"/>
                          </a:solidFill>
                          <a:latin typeface="Times New Roman"/>
                        </a:rPr>
                        <a:t>D6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2 M </a:t>
                      </a:r>
                      <a:r>
                        <a:rPr lang="en-GB" sz="1200" b="0" i="0" u="none" strike="noStrike" dirty="0" err="1">
                          <a:solidFill>
                            <a:schemeClr val="tx2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, 0.1 M Na citrate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 M  (NH4)2SO4, 0.1 M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tris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PH 8.5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30%(w/v) PEG 4K, 0.2 M Na acetate, 0.1 M tris, PH 8.5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0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Structure screen 1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 M Na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formate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B5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3.5 M (NH4)2SO4, 0.25M </a:t>
                      </a:r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NaCl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, 50mM Na/K phosphate, PH 7.5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Xylanase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Jena Bioscience Membrane screen3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D4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1.5 M K phosphate, PH 7.0</a:t>
                      </a:r>
                    </a:p>
                  </a:txBody>
                  <a:tcPr marL="5839" marR="5839" marT="583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6460" name="Rectangle 3"/>
          <p:cNvSpPr>
            <a:spLocks noChangeArrowheads="1"/>
          </p:cNvSpPr>
          <p:nvPr/>
        </p:nvSpPr>
        <p:spPr bwMode="auto">
          <a:xfrm>
            <a:off x="4737100" y="1819275"/>
            <a:ext cx="3379788" cy="1671638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  <p:sp>
        <p:nvSpPr>
          <p:cNvPr id="56461" name="TextBox 4"/>
          <p:cNvSpPr txBox="1">
            <a:spLocks noChangeArrowheads="1"/>
          </p:cNvSpPr>
          <p:nvPr/>
        </p:nvSpPr>
        <p:spPr bwMode="auto">
          <a:xfrm>
            <a:off x="5365750" y="2193925"/>
            <a:ext cx="2151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" pitchFamily="34" charset="0"/>
              </a:rPr>
              <a:t>“Hit Solution”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5400" y="1025525"/>
            <a:ext cx="7715250" cy="98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Do any other precipitants work better than the Hit Solution for suspending seed crystals?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Step 2: optimization by making small changes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025" y="3111500"/>
            <a:ext cx="2071688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Modify your protein or make a new construct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C:\Users\Patrick\Downloads\ballbox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9450" y="4662488"/>
            <a:ext cx="20383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rc 8"/>
          <p:cNvSpPr/>
          <p:nvPr/>
        </p:nvSpPr>
        <p:spPr bwMode="auto">
          <a:xfrm rot="10599192">
            <a:off x="2314575" y="31908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0" name="Arc 9"/>
          <p:cNvSpPr/>
          <p:nvPr/>
        </p:nvSpPr>
        <p:spPr bwMode="auto">
          <a:xfrm rot="13391987">
            <a:off x="2181225" y="18478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212" name="Arc 211"/>
          <p:cNvSpPr/>
          <p:nvPr/>
        </p:nvSpPr>
        <p:spPr bwMode="auto">
          <a:xfrm rot="1016159">
            <a:off x="1524000" y="1289050"/>
            <a:ext cx="4325938" cy="4718050"/>
          </a:xfrm>
          <a:prstGeom prst="arc">
            <a:avLst>
              <a:gd name="adj1" fmla="val 19348328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609600" y="1479550"/>
            <a:ext cx="8816975" cy="442277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37283" y="2014439"/>
          <a:ext cx="8321989" cy="3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 rot="5400000">
            <a:off x="968375" y="3663950"/>
            <a:ext cx="337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573588" y="3663950"/>
            <a:ext cx="337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47875" y="1892300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n-lt"/>
                <a:cs typeface="+mn-cs"/>
              </a:rPr>
              <a:t>(a)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351338" y="1892300"/>
            <a:ext cx="449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j-lt"/>
                <a:cs typeface="+mn-cs"/>
              </a:rPr>
              <a:t>(b)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402513" y="1892300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n-lt"/>
                <a:cs typeface="+mn-cs"/>
              </a:rPr>
              <a:t>(c)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33538" y="149225"/>
            <a:ext cx="68881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800" i="1" dirty="0">
                <a:latin typeface="+mn-lt"/>
                <a:cs typeface="+mn-cs"/>
              </a:rPr>
              <a:t>Focusing on “pregnant” conditions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Stick to the ‘hit solution’ for suspending seed crystals for routine </a:t>
                      </a:r>
                      <a:r>
                        <a:rPr lang="en-GB" sz="1800" b="0" i="1" u="none" strike="noStrike" kern="1200" dirty="0" err="1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rMMS</a:t>
                      </a:r>
                      <a:endParaRPr lang="en-GB" sz="1800" b="0" i="1" u="none" strike="noStrike" kern="1200" dirty="0" smtClean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4825" y="233363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b="1" smtClean="0"/>
              <a:t>Phase diagram of a protein</a:t>
            </a:r>
          </a:p>
        </p:txBody>
      </p:sp>
      <p:sp>
        <p:nvSpPr>
          <p:cNvPr id="18449" name="Text Box 5"/>
          <p:cNvSpPr txBox="1">
            <a:spLocks noChangeArrowheads="1"/>
          </p:cNvSpPr>
          <p:nvPr/>
        </p:nvSpPr>
        <p:spPr bwMode="auto">
          <a:xfrm>
            <a:off x="577850" y="3279775"/>
            <a:ext cx="1487488" cy="3651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dirty="0">
                <a:latin typeface="+mn-lt"/>
                <a:cs typeface="+mn-cs"/>
              </a:rPr>
              <a:t>[Protein]</a:t>
            </a:r>
          </a:p>
        </p:txBody>
      </p:sp>
      <p:sp>
        <p:nvSpPr>
          <p:cNvPr id="18450" name="Text Box 6"/>
          <p:cNvSpPr txBox="1">
            <a:spLocks noChangeArrowheads="1"/>
          </p:cNvSpPr>
          <p:nvPr/>
        </p:nvSpPr>
        <p:spPr bwMode="auto">
          <a:xfrm>
            <a:off x="4457700" y="5445125"/>
            <a:ext cx="21717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500" dirty="0">
                <a:latin typeface="+mj-lt"/>
                <a:cs typeface="+mn-cs"/>
              </a:rPr>
              <a:t>[Precipitant]</a:t>
            </a:r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2478088" y="2008188"/>
            <a:ext cx="0" cy="323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>
            <a:off x="2466975" y="5241925"/>
            <a:ext cx="5940425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423" name="Arc 9"/>
          <p:cNvSpPr>
            <a:spLocks/>
          </p:cNvSpPr>
          <p:nvPr/>
        </p:nvSpPr>
        <p:spPr bwMode="auto">
          <a:xfrm rot="10800000">
            <a:off x="3248025" y="1773238"/>
            <a:ext cx="4878388" cy="1958975"/>
          </a:xfrm>
          <a:custGeom>
            <a:avLst/>
            <a:gdLst>
              <a:gd name="T0" fmla="*/ 0 w 21347"/>
              <a:gd name="T1" fmla="*/ 0 h 21600"/>
              <a:gd name="T2" fmla="*/ 2147483647 w 21347"/>
              <a:gd name="T3" fmla="*/ 0 h 21600"/>
              <a:gd name="T4" fmla="*/ 0 w 21347"/>
              <a:gd name="T5" fmla="*/ 0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GB"/>
          </a:p>
        </p:txBody>
      </p:sp>
      <p:sp>
        <p:nvSpPr>
          <p:cNvPr id="60424" name="Arc 11"/>
          <p:cNvSpPr>
            <a:spLocks/>
          </p:cNvSpPr>
          <p:nvPr/>
        </p:nvSpPr>
        <p:spPr bwMode="auto">
          <a:xfrm rot="10800000">
            <a:off x="3248025" y="2379663"/>
            <a:ext cx="4892675" cy="1958975"/>
          </a:xfrm>
          <a:custGeom>
            <a:avLst/>
            <a:gdLst>
              <a:gd name="T0" fmla="*/ 0 w 22184"/>
              <a:gd name="T1" fmla="*/ 0 h 21600"/>
              <a:gd name="T2" fmla="*/ 2147483647 w 22184"/>
              <a:gd name="T3" fmla="*/ 0 h 21600"/>
              <a:gd name="T4" fmla="*/ 2147483647 w 22184"/>
              <a:gd name="T5" fmla="*/ 0 h 21600"/>
              <a:gd name="T6" fmla="*/ 0 60000 65536"/>
              <a:gd name="T7" fmla="*/ 0 60000 65536"/>
              <a:gd name="T8" fmla="*/ 0 60000 65536"/>
              <a:gd name="T9" fmla="*/ 0 w 22184"/>
              <a:gd name="T10" fmla="*/ 0 h 21600"/>
              <a:gd name="T11" fmla="*/ 22184 w 221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84" h="21600" fill="none" extrusionOk="0">
                <a:moveTo>
                  <a:pt x="0" y="166"/>
                </a:moveTo>
                <a:cubicBezTo>
                  <a:pt x="887" y="55"/>
                  <a:pt x="1780" y="-1"/>
                  <a:pt x="2675" y="0"/>
                </a:cubicBezTo>
                <a:cubicBezTo>
                  <a:pt x="11012" y="0"/>
                  <a:pt x="18605" y="4798"/>
                  <a:pt x="22183" y="12328"/>
                </a:cubicBezTo>
              </a:path>
              <a:path w="22184" h="21600" stroke="0" extrusionOk="0">
                <a:moveTo>
                  <a:pt x="0" y="166"/>
                </a:moveTo>
                <a:cubicBezTo>
                  <a:pt x="887" y="55"/>
                  <a:pt x="1780" y="-1"/>
                  <a:pt x="2675" y="0"/>
                </a:cubicBezTo>
                <a:cubicBezTo>
                  <a:pt x="11012" y="0"/>
                  <a:pt x="18605" y="4798"/>
                  <a:pt x="22183" y="12328"/>
                </a:cubicBezTo>
                <a:lnTo>
                  <a:pt x="267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GB"/>
          </a:p>
        </p:txBody>
      </p:sp>
      <p:sp>
        <p:nvSpPr>
          <p:cNvPr id="18456" name="Text Box 12"/>
          <p:cNvSpPr txBox="1">
            <a:spLocks noChangeArrowheads="1"/>
          </p:cNvSpPr>
          <p:nvPr/>
        </p:nvSpPr>
        <p:spPr bwMode="auto">
          <a:xfrm>
            <a:off x="2978150" y="4440238"/>
            <a:ext cx="2073275" cy="334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n-lt"/>
                <a:cs typeface="+mn-cs"/>
              </a:rPr>
              <a:t>clear</a:t>
            </a:r>
          </a:p>
        </p:txBody>
      </p:sp>
      <p:sp>
        <p:nvSpPr>
          <p:cNvPr id="18457" name="Text Box 13"/>
          <p:cNvSpPr txBox="1">
            <a:spLocks noChangeArrowheads="1"/>
          </p:cNvSpPr>
          <p:nvPr/>
        </p:nvSpPr>
        <p:spPr bwMode="auto">
          <a:xfrm>
            <a:off x="6465888" y="2309813"/>
            <a:ext cx="2074862" cy="334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n-lt"/>
                <a:cs typeface="+mn-cs"/>
              </a:rPr>
              <a:t>precipitate</a:t>
            </a:r>
          </a:p>
        </p:txBody>
      </p:sp>
      <p:sp>
        <p:nvSpPr>
          <p:cNvPr id="18458" name="Text Box 14"/>
          <p:cNvSpPr txBox="1">
            <a:spLocks noChangeArrowheads="1"/>
          </p:cNvSpPr>
          <p:nvPr/>
        </p:nvSpPr>
        <p:spPr bwMode="auto">
          <a:xfrm>
            <a:off x="6527800" y="3225800"/>
            <a:ext cx="2074863" cy="334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n-lt"/>
                <a:cs typeface="+mn-cs"/>
              </a:rPr>
              <a:t>nucleation</a:t>
            </a:r>
          </a:p>
        </p:txBody>
      </p:sp>
      <p:sp>
        <p:nvSpPr>
          <p:cNvPr id="18459" name="Text Box 15"/>
          <p:cNvSpPr txBox="1">
            <a:spLocks noChangeArrowheads="1"/>
          </p:cNvSpPr>
          <p:nvPr/>
        </p:nvSpPr>
        <p:spPr bwMode="auto">
          <a:xfrm>
            <a:off x="6053138" y="3814763"/>
            <a:ext cx="2160587" cy="334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latin typeface="+mj-lt"/>
                <a:cs typeface="+mn-cs"/>
              </a:rPr>
              <a:t>metastable zone </a:t>
            </a:r>
          </a:p>
        </p:txBody>
      </p:sp>
      <p:sp>
        <p:nvSpPr>
          <p:cNvPr id="60429" name="Arc 9"/>
          <p:cNvSpPr>
            <a:spLocks/>
          </p:cNvSpPr>
          <p:nvPr/>
        </p:nvSpPr>
        <p:spPr bwMode="auto">
          <a:xfrm rot="10800000">
            <a:off x="4241800" y="2068513"/>
            <a:ext cx="3790950" cy="1073150"/>
          </a:xfrm>
          <a:custGeom>
            <a:avLst/>
            <a:gdLst>
              <a:gd name="T0" fmla="*/ 0 w 21347"/>
              <a:gd name="T1" fmla="*/ 0 h 21600"/>
              <a:gd name="T2" fmla="*/ 2147483647 w 21347"/>
              <a:gd name="T3" fmla="*/ 0 h 21600"/>
              <a:gd name="T4" fmla="*/ 0 w 21347"/>
              <a:gd name="T5" fmla="*/ 0 h 21600"/>
              <a:gd name="T6" fmla="*/ 0 60000 65536"/>
              <a:gd name="T7" fmla="*/ 0 60000 65536"/>
              <a:gd name="T8" fmla="*/ 0 60000 65536"/>
              <a:gd name="T9" fmla="*/ 0 w 21347"/>
              <a:gd name="T10" fmla="*/ 0 h 21600"/>
              <a:gd name="T11" fmla="*/ 21347 w 213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21600" fill="none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</a:path>
              <a:path w="21347" h="21600" stroke="0" extrusionOk="0">
                <a:moveTo>
                  <a:pt x="-1" y="0"/>
                </a:moveTo>
                <a:cubicBezTo>
                  <a:pt x="10656" y="0"/>
                  <a:pt x="19720" y="7772"/>
                  <a:pt x="21347" y="1830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GB"/>
          </a:p>
        </p:txBody>
      </p:sp>
      <p:cxnSp>
        <p:nvCxnSpPr>
          <p:cNvPr id="60430" name="Straight Connector 31"/>
          <p:cNvCxnSpPr>
            <a:cxnSpLocks noChangeShapeType="1"/>
          </p:cNvCxnSpPr>
          <p:nvPr/>
        </p:nvCxnSpPr>
        <p:spPr bwMode="auto">
          <a:xfrm>
            <a:off x="2514600" y="2438400"/>
            <a:ext cx="4719638" cy="2781300"/>
          </a:xfrm>
          <a:prstGeom prst="line">
            <a:avLst/>
          </a:prstGeom>
          <a:noFill/>
          <a:ln w="12700" algn="ctr">
            <a:solidFill>
              <a:srgbClr val="FFFFFF"/>
            </a:solidFill>
            <a:prstDash val="dash"/>
            <a:round/>
            <a:headEnd/>
            <a:tailEnd/>
          </a:ln>
        </p:spPr>
      </p:cxnSp>
      <p:sp>
        <p:nvSpPr>
          <p:cNvPr id="60431" name="Freeform 38"/>
          <p:cNvSpPr>
            <a:spLocks noChangeArrowheads="1"/>
          </p:cNvSpPr>
          <p:nvPr/>
        </p:nvSpPr>
        <p:spPr bwMode="auto">
          <a:xfrm>
            <a:off x="4854575" y="3387725"/>
            <a:ext cx="908050" cy="798513"/>
          </a:xfrm>
          <a:custGeom>
            <a:avLst/>
            <a:gdLst>
              <a:gd name="T0" fmla="*/ 0 w 669850"/>
              <a:gd name="T1" fmla="*/ 2147483647 h 580982"/>
              <a:gd name="T2" fmla="*/ 2147483647 w 669850"/>
              <a:gd name="T3" fmla="*/ 0 h 580982"/>
              <a:gd name="T4" fmla="*/ 2147483647 w 669850"/>
              <a:gd name="T5" fmla="*/ 0 h 580982"/>
              <a:gd name="T6" fmla="*/ 2147483647 w 669850"/>
              <a:gd name="T7" fmla="*/ 2147483647 h 580982"/>
              <a:gd name="T8" fmla="*/ 2147483647 w 669850"/>
              <a:gd name="T9" fmla="*/ 2147483647 h 580982"/>
              <a:gd name="T10" fmla="*/ 2147483647 w 669850"/>
              <a:gd name="T11" fmla="*/ 2147483647 h 5809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9850"/>
              <a:gd name="T19" fmla="*/ 0 h 580982"/>
              <a:gd name="T20" fmla="*/ 669850 w 669850"/>
              <a:gd name="T21" fmla="*/ 580982 h 5809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9850" h="580982">
                <a:moveTo>
                  <a:pt x="0" y="323474"/>
                </a:moveTo>
                <a:lnTo>
                  <a:pt x="433544" y="0"/>
                </a:lnTo>
                <a:lnTo>
                  <a:pt x="536286" y="0"/>
                </a:lnTo>
                <a:lnTo>
                  <a:pt x="577383" y="51370"/>
                </a:lnTo>
                <a:lnTo>
                  <a:pt x="587657" y="123289"/>
                </a:lnTo>
                <a:cubicBezTo>
                  <a:pt x="615055" y="376718"/>
                  <a:pt x="583376" y="327553"/>
                  <a:pt x="669850" y="580982"/>
                </a:cubicBezTo>
              </a:path>
            </a:pathLst>
          </a:custGeom>
          <a:noFill/>
          <a:ln w="47625" algn="ctr">
            <a:solidFill>
              <a:srgbClr val="00B0F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7588250" y="5543550"/>
            <a:ext cx="1728788" cy="677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9933"/>
                </a:solidFill>
                <a:latin typeface="+mn-lt"/>
                <a:cs typeface="+mn-cs"/>
              </a:rPr>
              <a:t>Reservoir stock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7815263" y="4613275"/>
            <a:ext cx="1728787" cy="338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9933"/>
                </a:solidFill>
                <a:latin typeface="+mn-lt"/>
                <a:cs typeface="+mn-cs"/>
              </a:rPr>
              <a:t>Seed stock</a:t>
            </a: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396875" y="2276475"/>
            <a:ext cx="1139825" cy="6778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9933"/>
                </a:solidFill>
                <a:latin typeface="+mn-lt"/>
                <a:cs typeface="+mn-cs"/>
              </a:rPr>
              <a:t>Protein stock</a:t>
            </a:r>
          </a:p>
        </p:txBody>
      </p:sp>
      <p:cxnSp>
        <p:nvCxnSpPr>
          <p:cNvPr id="60435" name="Straight Arrow Connector 48"/>
          <p:cNvCxnSpPr>
            <a:cxnSpLocks noChangeShapeType="1"/>
          </p:cNvCxnSpPr>
          <p:nvPr/>
        </p:nvCxnSpPr>
        <p:spPr bwMode="auto">
          <a:xfrm flipV="1">
            <a:off x="1817688" y="2438400"/>
            <a:ext cx="642937" cy="53975"/>
          </a:xfrm>
          <a:prstGeom prst="straightConnector1">
            <a:avLst/>
          </a:prstGeom>
          <a:noFill/>
          <a:ln w="22225" algn="ctr">
            <a:solidFill>
              <a:srgbClr val="FF9933"/>
            </a:solidFill>
            <a:round/>
            <a:headEnd/>
            <a:tailEnd type="arrow" w="med" len="med"/>
          </a:ln>
        </p:spPr>
      </p:cxnSp>
      <p:cxnSp>
        <p:nvCxnSpPr>
          <p:cNvPr id="60436" name="Straight Arrow Connector 49"/>
          <p:cNvCxnSpPr>
            <a:cxnSpLocks noChangeShapeType="1"/>
          </p:cNvCxnSpPr>
          <p:nvPr/>
        </p:nvCxnSpPr>
        <p:spPr bwMode="auto">
          <a:xfrm rot="16200000" flipV="1">
            <a:off x="7185025" y="5332413"/>
            <a:ext cx="407987" cy="249238"/>
          </a:xfrm>
          <a:prstGeom prst="straightConnector1">
            <a:avLst/>
          </a:prstGeom>
          <a:noFill/>
          <a:ln w="22225" algn="ctr">
            <a:solidFill>
              <a:srgbClr val="FF9933"/>
            </a:solidFill>
            <a:round/>
            <a:headEnd/>
            <a:tailEnd type="arrow" w="med" len="med"/>
          </a:ln>
        </p:spPr>
      </p:cxnSp>
      <p:cxnSp>
        <p:nvCxnSpPr>
          <p:cNvPr id="60437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7223125" y="4795838"/>
            <a:ext cx="531813" cy="166687"/>
          </a:xfrm>
          <a:prstGeom prst="straightConnector1">
            <a:avLst/>
          </a:prstGeom>
          <a:noFill/>
          <a:ln w="22225" algn="ctr">
            <a:solidFill>
              <a:srgbClr val="FF9933"/>
            </a:solidFill>
            <a:round/>
            <a:headEnd/>
            <a:tailEnd type="arrow" w="med" len="med"/>
          </a:ln>
        </p:spPr>
      </p:cxnSp>
      <p:sp>
        <p:nvSpPr>
          <p:cNvPr id="56" name="5-Point Star 55"/>
          <p:cNvSpPr/>
          <p:nvPr/>
        </p:nvSpPr>
        <p:spPr bwMode="auto">
          <a:xfrm>
            <a:off x="6915150" y="4887913"/>
            <a:ext cx="241300" cy="223837"/>
          </a:xfrm>
          <a:prstGeom prst="star5">
            <a:avLst/>
          </a:prstGeom>
          <a:noFill/>
          <a:ln w="3175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512888" y="1154113"/>
            <a:ext cx="7292975" cy="4484687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  <p:pic>
        <p:nvPicPr>
          <p:cNvPr id="61443" name="Picture 4" descr="C:\Users\Patrick\Documents\write up\Figures\Fig 7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6288" y="1308100"/>
            <a:ext cx="61071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Stick to the ‘hit solution’ for suspending seed crystals for routine </a:t>
                      </a:r>
                      <a:r>
                        <a:rPr lang="en-GB" sz="1800" b="0" i="1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rMMS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Not completely stable so use your seed stock quickly, then freeze.  Or cross-link.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Stick to the ‘hit solution’ for suspending seed crystals for routine </a:t>
                      </a:r>
                      <a:r>
                        <a:rPr lang="en-GB" sz="1800" b="0" i="1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rMMS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Not completely stable so use your seed stock quickly, then freeze.  Or cross-link.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rgbClr val="FFFF00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rgbClr val="FFFF00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rgbClr val="FFFF00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rgbClr val="FFFF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Stick to the ‘hit solution’ for suspending seed crystals for routine </a:t>
                      </a:r>
                      <a:r>
                        <a:rPr lang="en-GB" sz="1800" b="0" i="1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rMMS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Not completely stable so use your seed stock quickly, then freeze.  Or cross-link.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81013" y="1279525"/>
            <a:ext cx="6042025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800">
              <a:latin typeface="AdvPSA183"/>
            </a:endParaRPr>
          </a:p>
          <a:p>
            <a:pPr eaLnBrk="0" hangingPunct="0"/>
            <a:r>
              <a:rPr lang="en-GB" sz="2400" i="1">
                <a:latin typeface="AdvPSA183"/>
              </a:rPr>
              <a:t>Suggested by Lesley Haire, National Institute for Medical Research</a:t>
            </a:r>
          </a:p>
          <a:p>
            <a:pPr algn="ctr" eaLnBrk="0" hangingPunct="0"/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Cross-seeding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31938" y="1473200"/>
            <a:ext cx="6888162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A natural approach, especially when you are adding something small e.g. a peptide or nucleic acid</a:t>
            </a:r>
          </a:p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pSp>
        <p:nvGrpSpPr>
          <p:cNvPr id="66564" name="Group 205"/>
          <p:cNvGrpSpPr>
            <a:grpSpLocks/>
          </p:cNvGrpSpPr>
          <p:nvPr/>
        </p:nvGrpSpPr>
        <p:grpSpPr bwMode="auto">
          <a:xfrm>
            <a:off x="6519863" y="4056063"/>
            <a:ext cx="722312" cy="898525"/>
            <a:chOff x="3914673" y="3230688"/>
            <a:chExt cx="900029" cy="1118171"/>
          </a:xfrm>
        </p:grpSpPr>
        <p:sp>
          <p:nvSpPr>
            <p:cNvPr id="66640" name="Freeform 213"/>
            <p:cNvSpPr>
              <a:spLocks/>
            </p:cNvSpPr>
            <p:nvPr/>
          </p:nvSpPr>
          <p:spPr bwMode="auto">
            <a:xfrm>
              <a:off x="3914673" y="3230688"/>
              <a:ext cx="900029" cy="1118171"/>
            </a:xfrm>
            <a:custGeom>
              <a:avLst/>
              <a:gdLst>
                <a:gd name="T0" fmla="*/ 1 w 1406282"/>
                <a:gd name="T1" fmla="*/ 1 h 2152650"/>
                <a:gd name="T2" fmla="*/ 1 w 1406282"/>
                <a:gd name="T3" fmla="*/ 1 h 2152650"/>
                <a:gd name="T4" fmla="*/ 1 w 1406282"/>
                <a:gd name="T5" fmla="*/ 1 h 2152650"/>
                <a:gd name="T6" fmla="*/ 1 w 1406282"/>
                <a:gd name="T7" fmla="*/ 1 h 2152650"/>
                <a:gd name="T8" fmla="*/ 1 w 1406282"/>
                <a:gd name="T9" fmla="*/ 1 h 2152650"/>
                <a:gd name="T10" fmla="*/ 2 w 1406282"/>
                <a:gd name="T11" fmla="*/ 1 h 2152650"/>
                <a:gd name="T12" fmla="*/ 2 w 1406282"/>
                <a:gd name="T13" fmla="*/ 1 h 2152650"/>
                <a:gd name="T14" fmla="*/ 2 w 1406282"/>
                <a:gd name="T15" fmla="*/ 1 h 2152650"/>
                <a:gd name="T16" fmla="*/ 2 w 1406282"/>
                <a:gd name="T17" fmla="*/ 1 h 2152650"/>
                <a:gd name="T18" fmla="*/ 2 w 1406282"/>
                <a:gd name="T19" fmla="*/ 1 h 2152650"/>
                <a:gd name="T20" fmla="*/ 2 w 1406282"/>
                <a:gd name="T21" fmla="*/ 1 h 2152650"/>
                <a:gd name="T22" fmla="*/ 2 w 1406282"/>
                <a:gd name="T23" fmla="*/ 1 h 2152650"/>
                <a:gd name="T24" fmla="*/ 2 w 1406282"/>
                <a:gd name="T25" fmla="*/ 1 h 2152650"/>
                <a:gd name="T26" fmla="*/ 2 w 1406282"/>
                <a:gd name="T27" fmla="*/ 1 h 2152650"/>
                <a:gd name="T28" fmla="*/ 2 w 1406282"/>
                <a:gd name="T29" fmla="*/ 1 h 2152650"/>
                <a:gd name="T30" fmla="*/ 2 w 1406282"/>
                <a:gd name="T31" fmla="*/ 1 h 2152650"/>
                <a:gd name="T32" fmla="*/ 2 w 1406282"/>
                <a:gd name="T33" fmla="*/ 1 h 2152650"/>
                <a:gd name="T34" fmla="*/ 2 w 1406282"/>
                <a:gd name="T35" fmla="*/ 1 h 2152650"/>
                <a:gd name="T36" fmla="*/ 2 w 1406282"/>
                <a:gd name="T37" fmla="*/ 1 h 2152650"/>
                <a:gd name="T38" fmla="*/ 2 w 1406282"/>
                <a:gd name="T39" fmla="*/ 1 h 2152650"/>
                <a:gd name="T40" fmla="*/ 1 w 1406282"/>
                <a:gd name="T41" fmla="*/ 1 h 2152650"/>
                <a:gd name="T42" fmla="*/ 1 w 1406282"/>
                <a:gd name="T43" fmla="*/ 1 h 2152650"/>
                <a:gd name="T44" fmla="*/ 1 w 1406282"/>
                <a:gd name="T45" fmla="*/ 1 h 2152650"/>
                <a:gd name="T46" fmla="*/ 1 w 1406282"/>
                <a:gd name="T47" fmla="*/ 1 h 2152650"/>
                <a:gd name="T48" fmla="*/ 1 w 1406282"/>
                <a:gd name="T49" fmla="*/ 1 h 2152650"/>
                <a:gd name="T50" fmla="*/ 1 w 1406282"/>
                <a:gd name="T51" fmla="*/ 1 h 2152650"/>
                <a:gd name="T52" fmla="*/ 1 w 1406282"/>
                <a:gd name="T53" fmla="*/ 1 h 2152650"/>
                <a:gd name="T54" fmla="*/ 1 w 1406282"/>
                <a:gd name="T55" fmla="*/ 1 h 2152650"/>
                <a:gd name="T56" fmla="*/ 1 w 1406282"/>
                <a:gd name="T57" fmla="*/ 1 h 2152650"/>
                <a:gd name="T58" fmla="*/ 1 w 1406282"/>
                <a:gd name="T59" fmla="*/ 1 h 2152650"/>
                <a:gd name="T60" fmla="*/ 1 w 1406282"/>
                <a:gd name="T61" fmla="*/ 1 h 2152650"/>
                <a:gd name="T62" fmla="*/ 1 w 1406282"/>
                <a:gd name="T63" fmla="*/ 1 h 2152650"/>
                <a:gd name="T64" fmla="*/ 1 w 1406282"/>
                <a:gd name="T65" fmla="*/ 1 h 2152650"/>
                <a:gd name="T66" fmla="*/ 1 w 1406282"/>
                <a:gd name="T67" fmla="*/ 1 h 2152650"/>
                <a:gd name="T68" fmla="*/ 1 w 1406282"/>
                <a:gd name="T69" fmla="*/ 1 h 2152650"/>
                <a:gd name="T70" fmla="*/ 1 w 1406282"/>
                <a:gd name="T71" fmla="*/ 1 h 2152650"/>
                <a:gd name="T72" fmla="*/ 1 w 1406282"/>
                <a:gd name="T73" fmla="*/ 1 h 2152650"/>
                <a:gd name="T74" fmla="*/ 1 w 1406282"/>
                <a:gd name="T75" fmla="*/ 1 h 2152650"/>
                <a:gd name="T76" fmla="*/ 1 w 1406282"/>
                <a:gd name="T77" fmla="*/ 1 h 2152650"/>
                <a:gd name="T78" fmla="*/ 1 w 1406282"/>
                <a:gd name="T79" fmla="*/ 1 h 2152650"/>
                <a:gd name="T80" fmla="*/ 1 w 1406282"/>
                <a:gd name="T81" fmla="*/ 1 h 2152650"/>
                <a:gd name="T82" fmla="*/ 1 w 1406282"/>
                <a:gd name="T83" fmla="*/ 1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0066FF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41" name="Freeform 214"/>
            <p:cNvSpPr>
              <a:spLocks/>
            </p:cNvSpPr>
            <p:nvPr/>
          </p:nvSpPr>
          <p:spPr bwMode="auto">
            <a:xfrm>
              <a:off x="4225351" y="3267802"/>
              <a:ext cx="420628" cy="95546"/>
            </a:xfrm>
            <a:custGeom>
              <a:avLst/>
              <a:gdLst>
                <a:gd name="T0" fmla="*/ 0 w 657225"/>
                <a:gd name="T1" fmla="*/ 1 h 183941"/>
                <a:gd name="T2" fmla="*/ 1 w 657225"/>
                <a:gd name="T3" fmla="*/ 1 h 183941"/>
                <a:gd name="T4" fmla="*/ 1 w 657225"/>
                <a:gd name="T5" fmla="*/ 1 h 183941"/>
                <a:gd name="T6" fmla="*/ 1 w 657225"/>
                <a:gd name="T7" fmla="*/ 1 h 183941"/>
                <a:gd name="T8" fmla="*/ 1 w 657225"/>
                <a:gd name="T9" fmla="*/ 1 h 183941"/>
                <a:gd name="T10" fmla="*/ 1 w 657225"/>
                <a:gd name="T11" fmla="*/ 1 h 183941"/>
                <a:gd name="T12" fmla="*/ 1 w 657225"/>
                <a:gd name="T13" fmla="*/ 1 h 183941"/>
                <a:gd name="T14" fmla="*/ 1 w 657225"/>
                <a:gd name="T15" fmla="*/ 1 h 183941"/>
                <a:gd name="T16" fmla="*/ 1 w 657225"/>
                <a:gd name="T17" fmla="*/ 1 h 183941"/>
                <a:gd name="T18" fmla="*/ 1 w 657225"/>
                <a:gd name="T19" fmla="*/ 1 h 183941"/>
                <a:gd name="T20" fmla="*/ 1 w 657225"/>
                <a:gd name="T21" fmla="*/ 1 h 183941"/>
                <a:gd name="T22" fmla="*/ 1 w 657225"/>
                <a:gd name="T23" fmla="*/ 1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6251575" y="5287963"/>
            <a:ext cx="17938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Complex</a:t>
            </a:r>
          </a:p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731963" y="5888038"/>
            <a:ext cx="22034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Uncomplexed protein crystals</a:t>
            </a:r>
          </a:p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pSp>
        <p:nvGrpSpPr>
          <p:cNvPr id="66567" name="Group 74"/>
          <p:cNvGrpSpPr>
            <a:grpSpLocks/>
          </p:cNvGrpSpPr>
          <p:nvPr/>
        </p:nvGrpSpPr>
        <p:grpSpPr bwMode="auto">
          <a:xfrm>
            <a:off x="1236663" y="2708275"/>
            <a:ext cx="3087687" cy="3057525"/>
            <a:chOff x="2840038" y="2171700"/>
            <a:chExt cx="4017962" cy="4067175"/>
          </a:xfrm>
        </p:grpSpPr>
        <p:sp>
          <p:nvSpPr>
            <p:cNvPr id="66568" name="Freeform 3"/>
            <p:cNvSpPr>
              <a:spLocks/>
            </p:cNvSpPr>
            <p:nvPr/>
          </p:nvSpPr>
          <p:spPr bwMode="auto">
            <a:xfrm>
              <a:off x="4143375" y="41624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69" name="Freeform 6"/>
            <p:cNvSpPr>
              <a:spLocks/>
            </p:cNvSpPr>
            <p:nvPr/>
          </p:nvSpPr>
          <p:spPr bwMode="auto">
            <a:xfrm>
              <a:off x="4400550" y="4214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0" name="Freeform 9"/>
            <p:cNvSpPr>
              <a:spLocks/>
            </p:cNvSpPr>
            <p:nvPr/>
          </p:nvSpPr>
          <p:spPr bwMode="auto">
            <a:xfrm>
              <a:off x="4575175" y="42973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1" name="Freeform 10"/>
            <p:cNvSpPr>
              <a:spLocks/>
            </p:cNvSpPr>
            <p:nvPr/>
          </p:nvSpPr>
          <p:spPr bwMode="auto">
            <a:xfrm>
              <a:off x="4833938" y="43497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5022850" y="44465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5281613" y="44989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4" name="Freeform 15"/>
            <p:cNvSpPr>
              <a:spLocks/>
            </p:cNvSpPr>
            <p:nvPr/>
          </p:nvSpPr>
          <p:spPr bwMode="auto">
            <a:xfrm>
              <a:off x="5462588" y="45894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5" name="Freeform 16"/>
            <p:cNvSpPr>
              <a:spLocks/>
            </p:cNvSpPr>
            <p:nvPr/>
          </p:nvSpPr>
          <p:spPr bwMode="auto">
            <a:xfrm>
              <a:off x="5721350" y="46418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6" name="Freeform 18"/>
            <p:cNvSpPr>
              <a:spLocks/>
            </p:cNvSpPr>
            <p:nvPr/>
          </p:nvSpPr>
          <p:spPr bwMode="auto">
            <a:xfrm>
              <a:off x="3721100" y="4344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7" name="Freeform 19"/>
            <p:cNvSpPr>
              <a:spLocks/>
            </p:cNvSpPr>
            <p:nvPr/>
          </p:nvSpPr>
          <p:spPr bwMode="auto">
            <a:xfrm>
              <a:off x="3979863" y="4397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8" name="Freeform 21"/>
            <p:cNvSpPr>
              <a:spLocks/>
            </p:cNvSpPr>
            <p:nvPr/>
          </p:nvSpPr>
          <p:spPr bwMode="auto">
            <a:xfrm>
              <a:off x="4154488" y="4481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79" name="Freeform 22"/>
            <p:cNvSpPr>
              <a:spLocks/>
            </p:cNvSpPr>
            <p:nvPr/>
          </p:nvSpPr>
          <p:spPr bwMode="auto">
            <a:xfrm>
              <a:off x="4413250" y="45323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0" name="Freeform 24"/>
            <p:cNvSpPr>
              <a:spLocks/>
            </p:cNvSpPr>
            <p:nvPr/>
          </p:nvSpPr>
          <p:spPr bwMode="auto">
            <a:xfrm>
              <a:off x="4602163" y="4630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1" name="Freeform 25"/>
            <p:cNvSpPr>
              <a:spLocks/>
            </p:cNvSpPr>
            <p:nvPr/>
          </p:nvSpPr>
          <p:spPr bwMode="auto">
            <a:xfrm>
              <a:off x="4859338" y="46815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2" name="Freeform 27"/>
            <p:cNvSpPr>
              <a:spLocks/>
            </p:cNvSpPr>
            <p:nvPr/>
          </p:nvSpPr>
          <p:spPr bwMode="auto">
            <a:xfrm>
              <a:off x="5041900" y="47720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3" name="Freeform 28"/>
            <p:cNvSpPr>
              <a:spLocks/>
            </p:cNvSpPr>
            <p:nvPr/>
          </p:nvSpPr>
          <p:spPr bwMode="auto">
            <a:xfrm>
              <a:off x="5299075" y="48244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4" name="Freeform 30"/>
            <p:cNvSpPr>
              <a:spLocks/>
            </p:cNvSpPr>
            <p:nvPr/>
          </p:nvSpPr>
          <p:spPr bwMode="auto">
            <a:xfrm>
              <a:off x="3275013" y="45148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5" name="Freeform 31"/>
            <p:cNvSpPr>
              <a:spLocks/>
            </p:cNvSpPr>
            <p:nvPr/>
          </p:nvSpPr>
          <p:spPr bwMode="auto">
            <a:xfrm>
              <a:off x="3532188" y="45672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6" name="Freeform 33"/>
            <p:cNvSpPr>
              <a:spLocks/>
            </p:cNvSpPr>
            <p:nvPr/>
          </p:nvSpPr>
          <p:spPr bwMode="auto">
            <a:xfrm>
              <a:off x="3706813" y="46497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7" name="Freeform 34"/>
            <p:cNvSpPr>
              <a:spLocks/>
            </p:cNvSpPr>
            <p:nvPr/>
          </p:nvSpPr>
          <p:spPr bwMode="auto">
            <a:xfrm>
              <a:off x="3965575" y="47021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8" name="Freeform 36"/>
            <p:cNvSpPr>
              <a:spLocks/>
            </p:cNvSpPr>
            <p:nvPr/>
          </p:nvSpPr>
          <p:spPr bwMode="auto">
            <a:xfrm>
              <a:off x="4154488" y="47990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89" name="Freeform 37"/>
            <p:cNvSpPr>
              <a:spLocks/>
            </p:cNvSpPr>
            <p:nvPr/>
          </p:nvSpPr>
          <p:spPr bwMode="auto">
            <a:xfrm>
              <a:off x="4413250" y="48514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0" name="Freeform 39"/>
            <p:cNvSpPr>
              <a:spLocks/>
            </p:cNvSpPr>
            <p:nvPr/>
          </p:nvSpPr>
          <p:spPr bwMode="auto">
            <a:xfrm>
              <a:off x="4594225" y="49418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1" name="Freeform 40"/>
            <p:cNvSpPr>
              <a:spLocks/>
            </p:cNvSpPr>
            <p:nvPr/>
          </p:nvSpPr>
          <p:spPr bwMode="auto">
            <a:xfrm>
              <a:off x="4852988" y="49942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2" name="Freeform 42"/>
            <p:cNvSpPr>
              <a:spLocks/>
            </p:cNvSpPr>
            <p:nvPr/>
          </p:nvSpPr>
          <p:spPr bwMode="auto">
            <a:xfrm>
              <a:off x="2840038" y="46942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3" name="Freeform 45"/>
            <p:cNvSpPr>
              <a:spLocks/>
            </p:cNvSpPr>
            <p:nvPr/>
          </p:nvSpPr>
          <p:spPr bwMode="auto">
            <a:xfrm>
              <a:off x="3273425" y="48291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4" name="Freeform 48"/>
            <p:cNvSpPr>
              <a:spLocks/>
            </p:cNvSpPr>
            <p:nvPr/>
          </p:nvSpPr>
          <p:spPr bwMode="auto">
            <a:xfrm>
              <a:off x="3719513" y="49784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5" name="Freeform 51"/>
            <p:cNvSpPr>
              <a:spLocks/>
            </p:cNvSpPr>
            <p:nvPr/>
          </p:nvSpPr>
          <p:spPr bwMode="auto">
            <a:xfrm>
              <a:off x="4159250" y="51212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6" name="Freeform 157"/>
            <p:cNvSpPr>
              <a:spLocks/>
            </p:cNvSpPr>
            <p:nvPr/>
          </p:nvSpPr>
          <p:spPr bwMode="auto">
            <a:xfrm>
              <a:off x="4391025" y="31718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7" name="Freeform 158"/>
            <p:cNvSpPr>
              <a:spLocks/>
            </p:cNvSpPr>
            <p:nvPr/>
          </p:nvSpPr>
          <p:spPr bwMode="auto">
            <a:xfrm>
              <a:off x="4648200" y="32242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8" name="Freeform 155"/>
            <p:cNvSpPr>
              <a:spLocks/>
            </p:cNvSpPr>
            <p:nvPr/>
          </p:nvSpPr>
          <p:spPr bwMode="auto">
            <a:xfrm>
              <a:off x="4822825" y="33067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599" name="Freeform 156"/>
            <p:cNvSpPr>
              <a:spLocks/>
            </p:cNvSpPr>
            <p:nvPr/>
          </p:nvSpPr>
          <p:spPr bwMode="auto">
            <a:xfrm>
              <a:off x="5081588" y="33591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0" name="Freeform 153"/>
            <p:cNvSpPr>
              <a:spLocks/>
            </p:cNvSpPr>
            <p:nvPr/>
          </p:nvSpPr>
          <p:spPr bwMode="auto">
            <a:xfrm>
              <a:off x="5270500" y="3455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1" name="Freeform 154"/>
            <p:cNvSpPr>
              <a:spLocks/>
            </p:cNvSpPr>
            <p:nvPr/>
          </p:nvSpPr>
          <p:spPr bwMode="auto">
            <a:xfrm>
              <a:off x="5529263" y="3508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2" name="Freeform 151"/>
            <p:cNvSpPr>
              <a:spLocks/>
            </p:cNvSpPr>
            <p:nvPr/>
          </p:nvSpPr>
          <p:spPr bwMode="auto">
            <a:xfrm>
              <a:off x="5710238" y="35988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3" name="Freeform 152"/>
            <p:cNvSpPr>
              <a:spLocks/>
            </p:cNvSpPr>
            <p:nvPr/>
          </p:nvSpPr>
          <p:spPr bwMode="auto">
            <a:xfrm>
              <a:off x="5969000" y="36512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4" name="Freeform 149"/>
            <p:cNvSpPr>
              <a:spLocks/>
            </p:cNvSpPr>
            <p:nvPr/>
          </p:nvSpPr>
          <p:spPr bwMode="auto">
            <a:xfrm>
              <a:off x="3968750" y="33543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5" name="Freeform 150"/>
            <p:cNvSpPr>
              <a:spLocks/>
            </p:cNvSpPr>
            <p:nvPr/>
          </p:nvSpPr>
          <p:spPr bwMode="auto">
            <a:xfrm>
              <a:off x="4227513" y="34067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6" name="Freeform 147"/>
            <p:cNvSpPr>
              <a:spLocks/>
            </p:cNvSpPr>
            <p:nvPr/>
          </p:nvSpPr>
          <p:spPr bwMode="auto">
            <a:xfrm>
              <a:off x="4402138" y="34909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7" name="Freeform 148"/>
            <p:cNvSpPr>
              <a:spLocks/>
            </p:cNvSpPr>
            <p:nvPr/>
          </p:nvSpPr>
          <p:spPr bwMode="auto">
            <a:xfrm>
              <a:off x="4660900" y="35417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8" name="Freeform 145"/>
            <p:cNvSpPr>
              <a:spLocks/>
            </p:cNvSpPr>
            <p:nvPr/>
          </p:nvSpPr>
          <p:spPr bwMode="auto">
            <a:xfrm>
              <a:off x="4849813" y="36401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09" name="Freeform 146"/>
            <p:cNvSpPr>
              <a:spLocks/>
            </p:cNvSpPr>
            <p:nvPr/>
          </p:nvSpPr>
          <p:spPr bwMode="auto">
            <a:xfrm>
              <a:off x="5106988" y="36909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0" name="Freeform 143"/>
            <p:cNvSpPr>
              <a:spLocks/>
            </p:cNvSpPr>
            <p:nvPr/>
          </p:nvSpPr>
          <p:spPr bwMode="auto">
            <a:xfrm>
              <a:off x="5289550" y="37814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1" name="Freeform 144"/>
            <p:cNvSpPr>
              <a:spLocks/>
            </p:cNvSpPr>
            <p:nvPr/>
          </p:nvSpPr>
          <p:spPr bwMode="auto">
            <a:xfrm>
              <a:off x="5546725" y="3833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2" name="Freeform 141"/>
            <p:cNvSpPr>
              <a:spLocks/>
            </p:cNvSpPr>
            <p:nvPr/>
          </p:nvSpPr>
          <p:spPr bwMode="auto">
            <a:xfrm>
              <a:off x="3522663" y="35242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3" name="Freeform 142"/>
            <p:cNvSpPr>
              <a:spLocks/>
            </p:cNvSpPr>
            <p:nvPr/>
          </p:nvSpPr>
          <p:spPr bwMode="auto">
            <a:xfrm>
              <a:off x="3779838" y="35766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4" name="Freeform 139"/>
            <p:cNvSpPr>
              <a:spLocks/>
            </p:cNvSpPr>
            <p:nvPr/>
          </p:nvSpPr>
          <p:spPr bwMode="auto">
            <a:xfrm>
              <a:off x="3954463" y="36591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5" name="Freeform 140"/>
            <p:cNvSpPr>
              <a:spLocks/>
            </p:cNvSpPr>
            <p:nvPr/>
          </p:nvSpPr>
          <p:spPr bwMode="auto">
            <a:xfrm>
              <a:off x="4213225" y="37115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6" name="Freeform 137"/>
            <p:cNvSpPr>
              <a:spLocks/>
            </p:cNvSpPr>
            <p:nvPr/>
          </p:nvSpPr>
          <p:spPr bwMode="auto">
            <a:xfrm>
              <a:off x="4402138" y="38084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7" name="Freeform 138"/>
            <p:cNvSpPr>
              <a:spLocks/>
            </p:cNvSpPr>
            <p:nvPr/>
          </p:nvSpPr>
          <p:spPr bwMode="auto">
            <a:xfrm>
              <a:off x="4660900" y="38608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8" name="Freeform 135"/>
            <p:cNvSpPr>
              <a:spLocks/>
            </p:cNvSpPr>
            <p:nvPr/>
          </p:nvSpPr>
          <p:spPr bwMode="auto">
            <a:xfrm>
              <a:off x="4841875" y="39512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19" name="Freeform 136"/>
            <p:cNvSpPr>
              <a:spLocks/>
            </p:cNvSpPr>
            <p:nvPr/>
          </p:nvSpPr>
          <p:spPr bwMode="auto">
            <a:xfrm>
              <a:off x="5100638" y="40036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0" name="Freeform 133"/>
            <p:cNvSpPr>
              <a:spLocks/>
            </p:cNvSpPr>
            <p:nvPr/>
          </p:nvSpPr>
          <p:spPr bwMode="auto">
            <a:xfrm>
              <a:off x="3087688" y="37036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1" name="Freeform 131"/>
            <p:cNvSpPr>
              <a:spLocks/>
            </p:cNvSpPr>
            <p:nvPr/>
          </p:nvSpPr>
          <p:spPr bwMode="auto">
            <a:xfrm>
              <a:off x="3521075" y="38385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2" name="Freeform 129"/>
            <p:cNvSpPr>
              <a:spLocks/>
            </p:cNvSpPr>
            <p:nvPr/>
          </p:nvSpPr>
          <p:spPr bwMode="auto">
            <a:xfrm>
              <a:off x="3967163" y="39878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3" name="Freeform 127"/>
            <p:cNvSpPr>
              <a:spLocks/>
            </p:cNvSpPr>
            <p:nvPr/>
          </p:nvSpPr>
          <p:spPr bwMode="auto">
            <a:xfrm>
              <a:off x="4406900" y="41306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4" name="Freeform 206"/>
            <p:cNvSpPr>
              <a:spLocks/>
            </p:cNvSpPr>
            <p:nvPr/>
          </p:nvSpPr>
          <p:spPr bwMode="auto">
            <a:xfrm>
              <a:off x="4638675" y="217170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5" name="Freeform 204"/>
            <p:cNvSpPr>
              <a:spLocks/>
            </p:cNvSpPr>
            <p:nvPr/>
          </p:nvSpPr>
          <p:spPr bwMode="auto">
            <a:xfrm>
              <a:off x="5070475" y="230663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6" name="Freeform 202"/>
            <p:cNvSpPr>
              <a:spLocks/>
            </p:cNvSpPr>
            <p:nvPr/>
          </p:nvSpPr>
          <p:spPr bwMode="auto">
            <a:xfrm>
              <a:off x="5518150" y="24558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7" name="Freeform 200"/>
            <p:cNvSpPr>
              <a:spLocks/>
            </p:cNvSpPr>
            <p:nvPr/>
          </p:nvSpPr>
          <p:spPr bwMode="auto">
            <a:xfrm>
              <a:off x="5957888" y="2598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8" name="Freeform 198"/>
            <p:cNvSpPr>
              <a:spLocks/>
            </p:cNvSpPr>
            <p:nvPr/>
          </p:nvSpPr>
          <p:spPr bwMode="auto">
            <a:xfrm>
              <a:off x="4216400" y="23542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29" name="Freeform 196"/>
            <p:cNvSpPr>
              <a:spLocks/>
            </p:cNvSpPr>
            <p:nvPr/>
          </p:nvSpPr>
          <p:spPr bwMode="auto">
            <a:xfrm>
              <a:off x="4649788" y="249078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0" name="Freeform 194"/>
            <p:cNvSpPr>
              <a:spLocks/>
            </p:cNvSpPr>
            <p:nvPr/>
          </p:nvSpPr>
          <p:spPr bwMode="auto">
            <a:xfrm>
              <a:off x="5097463" y="26400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1" name="Freeform 192"/>
            <p:cNvSpPr>
              <a:spLocks/>
            </p:cNvSpPr>
            <p:nvPr/>
          </p:nvSpPr>
          <p:spPr bwMode="auto">
            <a:xfrm>
              <a:off x="5537200" y="2781300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2" name="Freeform 190"/>
            <p:cNvSpPr>
              <a:spLocks/>
            </p:cNvSpPr>
            <p:nvPr/>
          </p:nvSpPr>
          <p:spPr bwMode="auto">
            <a:xfrm>
              <a:off x="3770313" y="252412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3" name="Freeform 188"/>
            <p:cNvSpPr>
              <a:spLocks/>
            </p:cNvSpPr>
            <p:nvPr/>
          </p:nvSpPr>
          <p:spPr bwMode="auto">
            <a:xfrm>
              <a:off x="4202113" y="265906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4" name="Freeform 186"/>
            <p:cNvSpPr>
              <a:spLocks/>
            </p:cNvSpPr>
            <p:nvPr/>
          </p:nvSpPr>
          <p:spPr bwMode="auto">
            <a:xfrm>
              <a:off x="4649788" y="28082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5" name="Freeform 184"/>
            <p:cNvSpPr>
              <a:spLocks/>
            </p:cNvSpPr>
            <p:nvPr/>
          </p:nvSpPr>
          <p:spPr bwMode="auto">
            <a:xfrm>
              <a:off x="5089525" y="2951163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6" name="Freeform 182"/>
            <p:cNvSpPr>
              <a:spLocks/>
            </p:cNvSpPr>
            <p:nvPr/>
          </p:nvSpPr>
          <p:spPr bwMode="auto">
            <a:xfrm>
              <a:off x="3335338" y="2703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7" name="Freeform 180"/>
            <p:cNvSpPr>
              <a:spLocks/>
            </p:cNvSpPr>
            <p:nvPr/>
          </p:nvSpPr>
          <p:spPr bwMode="auto">
            <a:xfrm>
              <a:off x="3768725" y="28384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8" name="Freeform 178"/>
            <p:cNvSpPr>
              <a:spLocks/>
            </p:cNvSpPr>
            <p:nvPr/>
          </p:nvSpPr>
          <p:spPr bwMode="auto">
            <a:xfrm>
              <a:off x="4214813" y="298767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639" name="Freeform 176"/>
            <p:cNvSpPr>
              <a:spLocks/>
            </p:cNvSpPr>
            <p:nvPr/>
          </p:nvSpPr>
          <p:spPr bwMode="auto">
            <a:xfrm>
              <a:off x="4654550" y="31305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Cross-seeding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4950" y="1020763"/>
            <a:ext cx="6888163" cy="67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You don’t have to match the unit cell, only one of the structural planes of the crystals</a:t>
            </a:r>
          </a:p>
        </p:txBody>
      </p:sp>
      <p:grpSp>
        <p:nvGrpSpPr>
          <p:cNvPr id="67588" name="Group 75"/>
          <p:cNvGrpSpPr>
            <a:grpSpLocks/>
          </p:cNvGrpSpPr>
          <p:nvPr/>
        </p:nvGrpSpPr>
        <p:grpSpPr bwMode="auto">
          <a:xfrm>
            <a:off x="2840038" y="2171700"/>
            <a:ext cx="4017962" cy="4067175"/>
            <a:chOff x="2840038" y="2171700"/>
            <a:chExt cx="4017962" cy="4067175"/>
          </a:xfrm>
        </p:grpSpPr>
        <p:sp>
          <p:nvSpPr>
            <p:cNvPr id="67589" name="Freeform 3"/>
            <p:cNvSpPr>
              <a:spLocks/>
            </p:cNvSpPr>
            <p:nvPr/>
          </p:nvSpPr>
          <p:spPr bwMode="auto">
            <a:xfrm>
              <a:off x="4143375" y="41624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auto">
            <a:xfrm>
              <a:off x="4400550" y="4214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1" name="Freeform 9"/>
            <p:cNvSpPr>
              <a:spLocks/>
            </p:cNvSpPr>
            <p:nvPr/>
          </p:nvSpPr>
          <p:spPr bwMode="auto">
            <a:xfrm>
              <a:off x="4575175" y="42973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2" name="Freeform 10"/>
            <p:cNvSpPr>
              <a:spLocks/>
            </p:cNvSpPr>
            <p:nvPr/>
          </p:nvSpPr>
          <p:spPr bwMode="auto">
            <a:xfrm>
              <a:off x="4833938" y="43497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3" name="Freeform 12"/>
            <p:cNvSpPr>
              <a:spLocks/>
            </p:cNvSpPr>
            <p:nvPr/>
          </p:nvSpPr>
          <p:spPr bwMode="auto">
            <a:xfrm>
              <a:off x="5022850" y="44465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4" name="Freeform 13"/>
            <p:cNvSpPr>
              <a:spLocks/>
            </p:cNvSpPr>
            <p:nvPr/>
          </p:nvSpPr>
          <p:spPr bwMode="auto">
            <a:xfrm>
              <a:off x="5281613" y="44989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5" name="Freeform 15"/>
            <p:cNvSpPr>
              <a:spLocks/>
            </p:cNvSpPr>
            <p:nvPr/>
          </p:nvSpPr>
          <p:spPr bwMode="auto">
            <a:xfrm>
              <a:off x="5462588" y="45894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6" name="Freeform 16"/>
            <p:cNvSpPr>
              <a:spLocks/>
            </p:cNvSpPr>
            <p:nvPr/>
          </p:nvSpPr>
          <p:spPr bwMode="auto">
            <a:xfrm>
              <a:off x="5721350" y="46418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7" name="Freeform 18"/>
            <p:cNvSpPr>
              <a:spLocks/>
            </p:cNvSpPr>
            <p:nvPr/>
          </p:nvSpPr>
          <p:spPr bwMode="auto">
            <a:xfrm>
              <a:off x="3721100" y="4344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8" name="Freeform 19"/>
            <p:cNvSpPr>
              <a:spLocks/>
            </p:cNvSpPr>
            <p:nvPr/>
          </p:nvSpPr>
          <p:spPr bwMode="auto">
            <a:xfrm>
              <a:off x="3979863" y="4397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599" name="Freeform 21"/>
            <p:cNvSpPr>
              <a:spLocks/>
            </p:cNvSpPr>
            <p:nvPr/>
          </p:nvSpPr>
          <p:spPr bwMode="auto">
            <a:xfrm>
              <a:off x="4154488" y="4481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0" name="Freeform 22"/>
            <p:cNvSpPr>
              <a:spLocks/>
            </p:cNvSpPr>
            <p:nvPr/>
          </p:nvSpPr>
          <p:spPr bwMode="auto">
            <a:xfrm>
              <a:off x="4413250" y="45323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1" name="Freeform 24"/>
            <p:cNvSpPr>
              <a:spLocks/>
            </p:cNvSpPr>
            <p:nvPr/>
          </p:nvSpPr>
          <p:spPr bwMode="auto">
            <a:xfrm>
              <a:off x="4602163" y="4630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2" name="Freeform 25"/>
            <p:cNvSpPr>
              <a:spLocks/>
            </p:cNvSpPr>
            <p:nvPr/>
          </p:nvSpPr>
          <p:spPr bwMode="auto">
            <a:xfrm>
              <a:off x="4859338" y="46815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3" name="Freeform 27"/>
            <p:cNvSpPr>
              <a:spLocks/>
            </p:cNvSpPr>
            <p:nvPr/>
          </p:nvSpPr>
          <p:spPr bwMode="auto">
            <a:xfrm>
              <a:off x="5041900" y="47720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4" name="Freeform 28"/>
            <p:cNvSpPr>
              <a:spLocks/>
            </p:cNvSpPr>
            <p:nvPr/>
          </p:nvSpPr>
          <p:spPr bwMode="auto">
            <a:xfrm>
              <a:off x="5299075" y="48244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5" name="Freeform 30"/>
            <p:cNvSpPr>
              <a:spLocks/>
            </p:cNvSpPr>
            <p:nvPr/>
          </p:nvSpPr>
          <p:spPr bwMode="auto">
            <a:xfrm>
              <a:off x="3275013" y="45148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6" name="Freeform 31"/>
            <p:cNvSpPr>
              <a:spLocks/>
            </p:cNvSpPr>
            <p:nvPr/>
          </p:nvSpPr>
          <p:spPr bwMode="auto">
            <a:xfrm>
              <a:off x="3532188" y="45672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7" name="Freeform 33"/>
            <p:cNvSpPr>
              <a:spLocks/>
            </p:cNvSpPr>
            <p:nvPr/>
          </p:nvSpPr>
          <p:spPr bwMode="auto">
            <a:xfrm>
              <a:off x="3706813" y="46497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8" name="Freeform 34"/>
            <p:cNvSpPr>
              <a:spLocks/>
            </p:cNvSpPr>
            <p:nvPr/>
          </p:nvSpPr>
          <p:spPr bwMode="auto">
            <a:xfrm>
              <a:off x="3965575" y="47021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09" name="Freeform 36"/>
            <p:cNvSpPr>
              <a:spLocks/>
            </p:cNvSpPr>
            <p:nvPr/>
          </p:nvSpPr>
          <p:spPr bwMode="auto">
            <a:xfrm>
              <a:off x="4154488" y="47990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0" name="Freeform 37"/>
            <p:cNvSpPr>
              <a:spLocks/>
            </p:cNvSpPr>
            <p:nvPr/>
          </p:nvSpPr>
          <p:spPr bwMode="auto">
            <a:xfrm>
              <a:off x="4413250" y="48514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1" name="Freeform 39"/>
            <p:cNvSpPr>
              <a:spLocks/>
            </p:cNvSpPr>
            <p:nvPr/>
          </p:nvSpPr>
          <p:spPr bwMode="auto">
            <a:xfrm>
              <a:off x="4594225" y="49418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2" name="Freeform 40"/>
            <p:cNvSpPr>
              <a:spLocks/>
            </p:cNvSpPr>
            <p:nvPr/>
          </p:nvSpPr>
          <p:spPr bwMode="auto">
            <a:xfrm>
              <a:off x="4852988" y="49942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3" name="Freeform 42"/>
            <p:cNvSpPr>
              <a:spLocks/>
            </p:cNvSpPr>
            <p:nvPr/>
          </p:nvSpPr>
          <p:spPr bwMode="auto">
            <a:xfrm>
              <a:off x="2840038" y="46942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4" name="Freeform 45"/>
            <p:cNvSpPr>
              <a:spLocks/>
            </p:cNvSpPr>
            <p:nvPr/>
          </p:nvSpPr>
          <p:spPr bwMode="auto">
            <a:xfrm>
              <a:off x="3273425" y="48291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5" name="Freeform 48"/>
            <p:cNvSpPr>
              <a:spLocks/>
            </p:cNvSpPr>
            <p:nvPr/>
          </p:nvSpPr>
          <p:spPr bwMode="auto">
            <a:xfrm>
              <a:off x="3719513" y="49784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6" name="Freeform 51"/>
            <p:cNvSpPr>
              <a:spLocks/>
            </p:cNvSpPr>
            <p:nvPr/>
          </p:nvSpPr>
          <p:spPr bwMode="auto">
            <a:xfrm>
              <a:off x="4159250" y="51212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7" name="Freeform 157"/>
            <p:cNvSpPr>
              <a:spLocks/>
            </p:cNvSpPr>
            <p:nvPr/>
          </p:nvSpPr>
          <p:spPr bwMode="auto">
            <a:xfrm>
              <a:off x="4391025" y="31718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8" name="Freeform 158"/>
            <p:cNvSpPr>
              <a:spLocks/>
            </p:cNvSpPr>
            <p:nvPr/>
          </p:nvSpPr>
          <p:spPr bwMode="auto">
            <a:xfrm>
              <a:off x="4648200" y="32242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19" name="Freeform 155"/>
            <p:cNvSpPr>
              <a:spLocks/>
            </p:cNvSpPr>
            <p:nvPr/>
          </p:nvSpPr>
          <p:spPr bwMode="auto">
            <a:xfrm>
              <a:off x="4822825" y="33067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0" name="Freeform 156"/>
            <p:cNvSpPr>
              <a:spLocks/>
            </p:cNvSpPr>
            <p:nvPr/>
          </p:nvSpPr>
          <p:spPr bwMode="auto">
            <a:xfrm>
              <a:off x="5081588" y="33591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1" name="Freeform 153"/>
            <p:cNvSpPr>
              <a:spLocks/>
            </p:cNvSpPr>
            <p:nvPr/>
          </p:nvSpPr>
          <p:spPr bwMode="auto">
            <a:xfrm>
              <a:off x="5270500" y="3455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2" name="Freeform 154"/>
            <p:cNvSpPr>
              <a:spLocks/>
            </p:cNvSpPr>
            <p:nvPr/>
          </p:nvSpPr>
          <p:spPr bwMode="auto">
            <a:xfrm>
              <a:off x="5529263" y="3508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3" name="Freeform 151"/>
            <p:cNvSpPr>
              <a:spLocks/>
            </p:cNvSpPr>
            <p:nvPr/>
          </p:nvSpPr>
          <p:spPr bwMode="auto">
            <a:xfrm>
              <a:off x="5710238" y="35988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4" name="Freeform 152"/>
            <p:cNvSpPr>
              <a:spLocks/>
            </p:cNvSpPr>
            <p:nvPr/>
          </p:nvSpPr>
          <p:spPr bwMode="auto">
            <a:xfrm>
              <a:off x="5969000" y="36512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5" name="Freeform 149"/>
            <p:cNvSpPr>
              <a:spLocks/>
            </p:cNvSpPr>
            <p:nvPr/>
          </p:nvSpPr>
          <p:spPr bwMode="auto">
            <a:xfrm>
              <a:off x="3968750" y="33543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6" name="Freeform 150"/>
            <p:cNvSpPr>
              <a:spLocks/>
            </p:cNvSpPr>
            <p:nvPr/>
          </p:nvSpPr>
          <p:spPr bwMode="auto">
            <a:xfrm>
              <a:off x="4227513" y="34067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7" name="Freeform 147"/>
            <p:cNvSpPr>
              <a:spLocks/>
            </p:cNvSpPr>
            <p:nvPr/>
          </p:nvSpPr>
          <p:spPr bwMode="auto">
            <a:xfrm>
              <a:off x="4402138" y="34909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8" name="Freeform 148"/>
            <p:cNvSpPr>
              <a:spLocks/>
            </p:cNvSpPr>
            <p:nvPr/>
          </p:nvSpPr>
          <p:spPr bwMode="auto">
            <a:xfrm>
              <a:off x="4660900" y="35417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29" name="Freeform 145"/>
            <p:cNvSpPr>
              <a:spLocks/>
            </p:cNvSpPr>
            <p:nvPr/>
          </p:nvSpPr>
          <p:spPr bwMode="auto">
            <a:xfrm>
              <a:off x="4849813" y="36401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0" name="Freeform 146"/>
            <p:cNvSpPr>
              <a:spLocks/>
            </p:cNvSpPr>
            <p:nvPr/>
          </p:nvSpPr>
          <p:spPr bwMode="auto">
            <a:xfrm>
              <a:off x="5106988" y="36909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1" name="Freeform 143"/>
            <p:cNvSpPr>
              <a:spLocks/>
            </p:cNvSpPr>
            <p:nvPr/>
          </p:nvSpPr>
          <p:spPr bwMode="auto">
            <a:xfrm>
              <a:off x="5289550" y="37814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2" name="Freeform 144"/>
            <p:cNvSpPr>
              <a:spLocks/>
            </p:cNvSpPr>
            <p:nvPr/>
          </p:nvSpPr>
          <p:spPr bwMode="auto">
            <a:xfrm>
              <a:off x="5546725" y="3833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3" name="Freeform 141"/>
            <p:cNvSpPr>
              <a:spLocks/>
            </p:cNvSpPr>
            <p:nvPr/>
          </p:nvSpPr>
          <p:spPr bwMode="auto">
            <a:xfrm>
              <a:off x="3522663" y="35242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4" name="Freeform 142"/>
            <p:cNvSpPr>
              <a:spLocks/>
            </p:cNvSpPr>
            <p:nvPr/>
          </p:nvSpPr>
          <p:spPr bwMode="auto">
            <a:xfrm>
              <a:off x="3779838" y="35766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5" name="Freeform 139"/>
            <p:cNvSpPr>
              <a:spLocks/>
            </p:cNvSpPr>
            <p:nvPr/>
          </p:nvSpPr>
          <p:spPr bwMode="auto">
            <a:xfrm>
              <a:off x="3954463" y="36591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6" name="Freeform 140"/>
            <p:cNvSpPr>
              <a:spLocks/>
            </p:cNvSpPr>
            <p:nvPr/>
          </p:nvSpPr>
          <p:spPr bwMode="auto">
            <a:xfrm>
              <a:off x="4213225" y="37115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7" name="Freeform 137"/>
            <p:cNvSpPr>
              <a:spLocks/>
            </p:cNvSpPr>
            <p:nvPr/>
          </p:nvSpPr>
          <p:spPr bwMode="auto">
            <a:xfrm>
              <a:off x="4402138" y="38084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8" name="Freeform 138"/>
            <p:cNvSpPr>
              <a:spLocks/>
            </p:cNvSpPr>
            <p:nvPr/>
          </p:nvSpPr>
          <p:spPr bwMode="auto">
            <a:xfrm>
              <a:off x="4660900" y="38608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39" name="Freeform 135"/>
            <p:cNvSpPr>
              <a:spLocks/>
            </p:cNvSpPr>
            <p:nvPr/>
          </p:nvSpPr>
          <p:spPr bwMode="auto">
            <a:xfrm>
              <a:off x="4841875" y="39512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0" name="Freeform 136"/>
            <p:cNvSpPr>
              <a:spLocks/>
            </p:cNvSpPr>
            <p:nvPr/>
          </p:nvSpPr>
          <p:spPr bwMode="auto">
            <a:xfrm>
              <a:off x="5100638" y="40036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1" name="Freeform 133"/>
            <p:cNvSpPr>
              <a:spLocks/>
            </p:cNvSpPr>
            <p:nvPr/>
          </p:nvSpPr>
          <p:spPr bwMode="auto">
            <a:xfrm>
              <a:off x="3087688" y="37036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2" name="Freeform 131"/>
            <p:cNvSpPr>
              <a:spLocks/>
            </p:cNvSpPr>
            <p:nvPr/>
          </p:nvSpPr>
          <p:spPr bwMode="auto">
            <a:xfrm>
              <a:off x="3521075" y="38385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3" name="Freeform 129"/>
            <p:cNvSpPr>
              <a:spLocks/>
            </p:cNvSpPr>
            <p:nvPr/>
          </p:nvSpPr>
          <p:spPr bwMode="auto">
            <a:xfrm>
              <a:off x="3967163" y="39878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4" name="Freeform 127"/>
            <p:cNvSpPr>
              <a:spLocks/>
            </p:cNvSpPr>
            <p:nvPr/>
          </p:nvSpPr>
          <p:spPr bwMode="auto">
            <a:xfrm>
              <a:off x="4406900" y="41306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5" name="Freeform 206"/>
            <p:cNvSpPr>
              <a:spLocks/>
            </p:cNvSpPr>
            <p:nvPr/>
          </p:nvSpPr>
          <p:spPr bwMode="auto">
            <a:xfrm>
              <a:off x="4638675" y="217170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6" name="Freeform 204"/>
            <p:cNvSpPr>
              <a:spLocks/>
            </p:cNvSpPr>
            <p:nvPr/>
          </p:nvSpPr>
          <p:spPr bwMode="auto">
            <a:xfrm>
              <a:off x="5070475" y="230663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7" name="Freeform 202"/>
            <p:cNvSpPr>
              <a:spLocks/>
            </p:cNvSpPr>
            <p:nvPr/>
          </p:nvSpPr>
          <p:spPr bwMode="auto">
            <a:xfrm>
              <a:off x="5518150" y="24558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8" name="Freeform 200"/>
            <p:cNvSpPr>
              <a:spLocks/>
            </p:cNvSpPr>
            <p:nvPr/>
          </p:nvSpPr>
          <p:spPr bwMode="auto">
            <a:xfrm>
              <a:off x="5957888" y="2598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49" name="Freeform 198"/>
            <p:cNvSpPr>
              <a:spLocks/>
            </p:cNvSpPr>
            <p:nvPr/>
          </p:nvSpPr>
          <p:spPr bwMode="auto">
            <a:xfrm>
              <a:off x="4216400" y="23542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0" name="Freeform 196"/>
            <p:cNvSpPr>
              <a:spLocks/>
            </p:cNvSpPr>
            <p:nvPr/>
          </p:nvSpPr>
          <p:spPr bwMode="auto">
            <a:xfrm>
              <a:off x="4649788" y="249078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1" name="Freeform 194"/>
            <p:cNvSpPr>
              <a:spLocks/>
            </p:cNvSpPr>
            <p:nvPr/>
          </p:nvSpPr>
          <p:spPr bwMode="auto">
            <a:xfrm>
              <a:off x="5097463" y="26400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2" name="Freeform 192"/>
            <p:cNvSpPr>
              <a:spLocks/>
            </p:cNvSpPr>
            <p:nvPr/>
          </p:nvSpPr>
          <p:spPr bwMode="auto">
            <a:xfrm>
              <a:off x="5537200" y="2781300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3" name="Freeform 190"/>
            <p:cNvSpPr>
              <a:spLocks/>
            </p:cNvSpPr>
            <p:nvPr/>
          </p:nvSpPr>
          <p:spPr bwMode="auto">
            <a:xfrm>
              <a:off x="3770313" y="252412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4" name="Freeform 188"/>
            <p:cNvSpPr>
              <a:spLocks/>
            </p:cNvSpPr>
            <p:nvPr/>
          </p:nvSpPr>
          <p:spPr bwMode="auto">
            <a:xfrm>
              <a:off x="4202113" y="265906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5" name="Freeform 186"/>
            <p:cNvSpPr>
              <a:spLocks/>
            </p:cNvSpPr>
            <p:nvPr/>
          </p:nvSpPr>
          <p:spPr bwMode="auto">
            <a:xfrm>
              <a:off x="4649788" y="28082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6" name="Freeform 184"/>
            <p:cNvSpPr>
              <a:spLocks/>
            </p:cNvSpPr>
            <p:nvPr/>
          </p:nvSpPr>
          <p:spPr bwMode="auto">
            <a:xfrm>
              <a:off x="5089525" y="2951163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7" name="Freeform 182"/>
            <p:cNvSpPr>
              <a:spLocks/>
            </p:cNvSpPr>
            <p:nvPr/>
          </p:nvSpPr>
          <p:spPr bwMode="auto">
            <a:xfrm>
              <a:off x="3335338" y="2703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8" name="Freeform 180"/>
            <p:cNvSpPr>
              <a:spLocks/>
            </p:cNvSpPr>
            <p:nvPr/>
          </p:nvSpPr>
          <p:spPr bwMode="auto">
            <a:xfrm>
              <a:off x="3768725" y="28384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59" name="Freeform 178"/>
            <p:cNvSpPr>
              <a:spLocks/>
            </p:cNvSpPr>
            <p:nvPr/>
          </p:nvSpPr>
          <p:spPr bwMode="auto">
            <a:xfrm>
              <a:off x="4214813" y="298767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660" name="Freeform 176"/>
            <p:cNvSpPr>
              <a:spLocks/>
            </p:cNvSpPr>
            <p:nvPr/>
          </p:nvSpPr>
          <p:spPr bwMode="auto">
            <a:xfrm>
              <a:off x="4654550" y="31305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marL="542925"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marL="714375" eaLnBrk="0" hangingPunct="0">
              <a:defRPr/>
            </a:pPr>
            <a:r>
              <a:rPr lang="en-GB" sz="2000" dirty="0" smtClean="0">
                <a:latin typeface="+mn-lt"/>
                <a:cs typeface="+mn-cs"/>
              </a:rPr>
              <a:t>Step </a:t>
            </a:r>
            <a:r>
              <a:rPr lang="en-GB" sz="2000" dirty="0">
                <a:latin typeface="+mn-lt"/>
                <a:cs typeface="+mn-cs"/>
              </a:rPr>
              <a:t>1.5: </a:t>
            </a:r>
            <a:r>
              <a:rPr lang="en-GB" sz="2000" dirty="0" smtClean="0">
                <a:latin typeface="+mn-lt"/>
                <a:cs typeface="+mn-cs"/>
              </a:rPr>
              <a:t>random microseeding</a:t>
            </a: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Step 2: optimization by making small changes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025" y="3111500"/>
            <a:ext cx="2071688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Modify your protein or make a new construct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Users\Patrick\Downloads\ballbox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9450" y="4662488"/>
            <a:ext cx="20383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/>
          <p:nvPr/>
        </p:nvSpPr>
        <p:spPr bwMode="auto">
          <a:xfrm>
            <a:off x="3152775" y="17811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8" name="Arc 7"/>
          <p:cNvSpPr/>
          <p:nvPr/>
        </p:nvSpPr>
        <p:spPr bwMode="auto">
          <a:xfrm rot="1730805">
            <a:off x="3076575" y="32194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9" name="Arc 8"/>
          <p:cNvSpPr/>
          <p:nvPr/>
        </p:nvSpPr>
        <p:spPr bwMode="auto">
          <a:xfrm rot="10599192">
            <a:off x="2314575" y="31908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0" name="Arc 9"/>
          <p:cNvSpPr/>
          <p:nvPr/>
        </p:nvSpPr>
        <p:spPr bwMode="auto">
          <a:xfrm rot="13391987">
            <a:off x="2181225" y="18478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Cross-seeding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4950" y="1020763"/>
            <a:ext cx="6888163" cy="67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US" sz="2200" dirty="0">
                <a:latin typeface="+mn-lt"/>
                <a:cs typeface="+mn-cs"/>
              </a:rPr>
              <a:t>You don’t have to match the unit cell, only one of the structural planes of the crystals</a:t>
            </a:r>
          </a:p>
        </p:txBody>
      </p:sp>
      <p:grpSp>
        <p:nvGrpSpPr>
          <p:cNvPr id="68612" name="Group 131"/>
          <p:cNvGrpSpPr>
            <a:grpSpLocks/>
          </p:cNvGrpSpPr>
          <p:nvPr/>
        </p:nvGrpSpPr>
        <p:grpSpPr bwMode="auto">
          <a:xfrm>
            <a:off x="2840038" y="2171700"/>
            <a:ext cx="5033962" cy="4117975"/>
            <a:chOff x="2840038" y="2171700"/>
            <a:chExt cx="5033962" cy="4117975"/>
          </a:xfrm>
        </p:grpSpPr>
        <p:sp>
          <p:nvSpPr>
            <p:cNvPr id="68613" name="Freeform 3"/>
            <p:cNvSpPr>
              <a:spLocks/>
            </p:cNvSpPr>
            <p:nvPr/>
          </p:nvSpPr>
          <p:spPr bwMode="auto">
            <a:xfrm>
              <a:off x="4143375" y="41624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auto">
            <a:xfrm>
              <a:off x="4400550" y="4214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5" name="Freeform 9"/>
            <p:cNvSpPr>
              <a:spLocks/>
            </p:cNvSpPr>
            <p:nvPr/>
          </p:nvSpPr>
          <p:spPr bwMode="auto">
            <a:xfrm>
              <a:off x="4575175" y="42973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6" name="Freeform 10"/>
            <p:cNvSpPr>
              <a:spLocks/>
            </p:cNvSpPr>
            <p:nvPr/>
          </p:nvSpPr>
          <p:spPr bwMode="auto">
            <a:xfrm>
              <a:off x="4833938" y="43497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7" name="Freeform 12"/>
            <p:cNvSpPr>
              <a:spLocks/>
            </p:cNvSpPr>
            <p:nvPr/>
          </p:nvSpPr>
          <p:spPr bwMode="auto">
            <a:xfrm>
              <a:off x="5022850" y="44465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8" name="Freeform 13"/>
            <p:cNvSpPr>
              <a:spLocks/>
            </p:cNvSpPr>
            <p:nvPr/>
          </p:nvSpPr>
          <p:spPr bwMode="auto">
            <a:xfrm>
              <a:off x="5281613" y="44989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19" name="Freeform 15"/>
            <p:cNvSpPr>
              <a:spLocks/>
            </p:cNvSpPr>
            <p:nvPr/>
          </p:nvSpPr>
          <p:spPr bwMode="auto">
            <a:xfrm>
              <a:off x="5462588" y="45894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0" name="Freeform 16"/>
            <p:cNvSpPr>
              <a:spLocks/>
            </p:cNvSpPr>
            <p:nvPr/>
          </p:nvSpPr>
          <p:spPr bwMode="auto">
            <a:xfrm>
              <a:off x="5721350" y="46418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1" name="Freeform 18"/>
            <p:cNvSpPr>
              <a:spLocks/>
            </p:cNvSpPr>
            <p:nvPr/>
          </p:nvSpPr>
          <p:spPr bwMode="auto">
            <a:xfrm>
              <a:off x="3721100" y="4344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2" name="Freeform 19"/>
            <p:cNvSpPr>
              <a:spLocks/>
            </p:cNvSpPr>
            <p:nvPr/>
          </p:nvSpPr>
          <p:spPr bwMode="auto">
            <a:xfrm>
              <a:off x="3979863" y="4397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3" name="Freeform 21"/>
            <p:cNvSpPr>
              <a:spLocks/>
            </p:cNvSpPr>
            <p:nvPr/>
          </p:nvSpPr>
          <p:spPr bwMode="auto">
            <a:xfrm>
              <a:off x="4154488" y="4481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4" name="Freeform 22"/>
            <p:cNvSpPr>
              <a:spLocks/>
            </p:cNvSpPr>
            <p:nvPr/>
          </p:nvSpPr>
          <p:spPr bwMode="auto">
            <a:xfrm>
              <a:off x="4413250" y="45323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5" name="Freeform 24"/>
            <p:cNvSpPr>
              <a:spLocks/>
            </p:cNvSpPr>
            <p:nvPr/>
          </p:nvSpPr>
          <p:spPr bwMode="auto">
            <a:xfrm>
              <a:off x="4602163" y="4630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6" name="Freeform 25"/>
            <p:cNvSpPr>
              <a:spLocks/>
            </p:cNvSpPr>
            <p:nvPr/>
          </p:nvSpPr>
          <p:spPr bwMode="auto">
            <a:xfrm>
              <a:off x="4859338" y="46815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7" name="Freeform 27"/>
            <p:cNvSpPr>
              <a:spLocks/>
            </p:cNvSpPr>
            <p:nvPr/>
          </p:nvSpPr>
          <p:spPr bwMode="auto">
            <a:xfrm>
              <a:off x="5041900" y="47720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8" name="Freeform 28"/>
            <p:cNvSpPr>
              <a:spLocks/>
            </p:cNvSpPr>
            <p:nvPr/>
          </p:nvSpPr>
          <p:spPr bwMode="auto">
            <a:xfrm>
              <a:off x="5299075" y="48244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29" name="Freeform 30"/>
            <p:cNvSpPr>
              <a:spLocks/>
            </p:cNvSpPr>
            <p:nvPr/>
          </p:nvSpPr>
          <p:spPr bwMode="auto">
            <a:xfrm>
              <a:off x="3275013" y="45148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0" name="Freeform 31"/>
            <p:cNvSpPr>
              <a:spLocks/>
            </p:cNvSpPr>
            <p:nvPr/>
          </p:nvSpPr>
          <p:spPr bwMode="auto">
            <a:xfrm>
              <a:off x="3532188" y="45672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1" name="Freeform 33"/>
            <p:cNvSpPr>
              <a:spLocks/>
            </p:cNvSpPr>
            <p:nvPr/>
          </p:nvSpPr>
          <p:spPr bwMode="auto">
            <a:xfrm>
              <a:off x="3706813" y="46497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2" name="Freeform 34"/>
            <p:cNvSpPr>
              <a:spLocks/>
            </p:cNvSpPr>
            <p:nvPr/>
          </p:nvSpPr>
          <p:spPr bwMode="auto">
            <a:xfrm>
              <a:off x="3965575" y="47021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3" name="Freeform 36"/>
            <p:cNvSpPr>
              <a:spLocks/>
            </p:cNvSpPr>
            <p:nvPr/>
          </p:nvSpPr>
          <p:spPr bwMode="auto">
            <a:xfrm>
              <a:off x="4154488" y="47990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4" name="Freeform 37"/>
            <p:cNvSpPr>
              <a:spLocks/>
            </p:cNvSpPr>
            <p:nvPr/>
          </p:nvSpPr>
          <p:spPr bwMode="auto">
            <a:xfrm>
              <a:off x="4413250" y="48514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5" name="Freeform 39"/>
            <p:cNvSpPr>
              <a:spLocks/>
            </p:cNvSpPr>
            <p:nvPr/>
          </p:nvSpPr>
          <p:spPr bwMode="auto">
            <a:xfrm>
              <a:off x="4594225" y="49418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6" name="Freeform 40"/>
            <p:cNvSpPr>
              <a:spLocks/>
            </p:cNvSpPr>
            <p:nvPr/>
          </p:nvSpPr>
          <p:spPr bwMode="auto">
            <a:xfrm>
              <a:off x="4852988" y="49942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7" name="Freeform 42"/>
            <p:cNvSpPr>
              <a:spLocks/>
            </p:cNvSpPr>
            <p:nvPr/>
          </p:nvSpPr>
          <p:spPr bwMode="auto">
            <a:xfrm>
              <a:off x="2840038" y="46942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8" name="Freeform 45"/>
            <p:cNvSpPr>
              <a:spLocks/>
            </p:cNvSpPr>
            <p:nvPr/>
          </p:nvSpPr>
          <p:spPr bwMode="auto">
            <a:xfrm>
              <a:off x="3273425" y="48291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39" name="Freeform 48"/>
            <p:cNvSpPr>
              <a:spLocks/>
            </p:cNvSpPr>
            <p:nvPr/>
          </p:nvSpPr>
          <p:spPr bwMode="auto">
            <a:xfrm>
              <a:off x="3719513" y="49784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0" name="Freeform 157"/>
            <p:cNvSpPr>
              <a:spLocks/>
            </p:cNvSpPr>
            <p:nvPr/>
          </p:nvSpPr>
          <p:spPr bwMode="auto">
            <a:xfrm>
              <a:off x="4391025" y="31718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1" name="Freeform 158"/>
            <p:cNvSpPr>
              <a:spLocks/>
            </p:cNvSpPr>
            <p:nvPr/>
          </p:nvSpPr>
          <p:spPr bwMode="auto">
            <a:xfrm>
              <a:off x="4648200" y="32242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2" name="Freeform 155"/>
            <p:cNvSpPr>
              <a:spLocks/>
            </p:cNvSpPr>
            <p:nvPr/>
          </p:nvSpPr>
          <p:spPr bwMode="auto">
            <a:xfrm>
              <a:off x="4822825" y="33067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3" name="Freeform 156"/>
            <p:cNvSpPr>
              <a:spLocks/>
            </p:cNvSpPr>
            <p:nvPr/>
          </p:nvSpPr>
          <p:spPr bwMode="auto">
            <a:xfrm>
              <a:off x="5081588" y="33591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4" name="Freeform 153"/>
            <p:cNvSpPr>
              <a:spLocks/>
            </p:cNvSpPr>
            <p:nvPr/>
          </p:nvSpPr>
          <p:spPr bwMode="auto">
            <a:xfrm>
              <a:off x="5270500" y="3455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5" name="Freeform 154"/>
            <p:cNvSpPr>
              <a:spLocks/>
            </p:cNvSpPr>
            <p:nvPr/>
          </p:nvSpPr>
          <p:spPr bwMode="auto">
            <a:xfrm>
              <a:off x="5529263" y="3508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6" name="Freeform 151"/>
            <p:cNvSpPr>
              <a:spLocks/>
            </p:cNvSpPr>
            <p:nvPr/>
          </p:nvSpPr>
          <p:spPr bwMode="auto">
            <a:xfrm>
              <a:off x="5710238" y="35988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7" name="Freeform 152"/>
            <p:cNvSpPr>
              <a:spLocks/>
            </p:cNvSpPr>
            <p:nvPr/>
          </p:nvSpPr>
          <p:spPr bwMode="auto">
            <a:xfrm>
              <a:off x="5969000" y="36512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8" name="Freeform 149"/>
            <p:cNvSpPr>
              <a:spLocks/>
            </p:cNvSpPr>
            <p:nvPr/>
          </p:nvSpPr>
          <p:spPr bwMode="auto">
            <a:xfrm>
              <a:off x="3968750" y="33543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49" name="Freeform 150"/>
            <p:cNvSpPr>
              <a:spLocks/>
            </p:cNvSpPr>
            <p:nvPr/>
          </p:nvSpPr>
          <p:spPr bwMode="auto">
            <a:xfrm>
              <a:off x="4227513" y="34067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0" name="Freeform 147"/>
            <p:cNvSpPr>
              <a:spLocks/>
            </p:cNvSpPr>
            <p:nvPr/>
          </p:nvSpPr>
          <p:spPr bwMode="auto">
            <a:xfrm>
              <a:off x="4402138" y="34909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1" name="Freeform 148"/>
            <p:cNvSpPr>
              <a:spLocks/>
            </p:cNvSpPr>
            <p:nvPr/>
          </p:nvSpPr>
          <p:spPr bwMode="auto">
            <a:xfrm>
              <a:off x="4660900" y="35417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2" name="Freeform 145"/>
            <p:cNvSpPr>
              <a:spLocks/>
            </p:cNvSpPr>
            <p:nvPr/>
          </p:nvSpPr>
          <p:spPr bwMode="auto">
            <a:xfrm>
              <a:off x="4849813" y="36401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3" name="Freeform 146"/>
            <p:cNvSpPr>
              <a:spLocks/>
            </p:cNvSpPr>
            <p:nvPr/>
          </p:nvSpPr>
          <p:spPr bwMode="auto">
            <a:xfrm>
              <a:off x="5106988" y="36909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4" name="Freeform 143"/>
            <p:cNvSpPr>
              <a:spLocks/>
            </p:cNvSpPr>
            <p:nvPr/>
          </p:nvSpPr>
          <p:spPr bwMode="auto">
            <a:xfrm>
              <a:off x="5289550" y="37814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5" name="Freeform 144"/>
            <p:cNvSpPr>
              <a:spLocks/>
            </p:cNvSpPr>
            <p:nvPr/>
          </p:nvSpPr>
          <p:spPr bwMode="auto">
            <a:xfrm>
              <a:off x="5546725" y="3833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6" name="Freeform 141"/>
            <p:cNvSpPr>
              <a:spLocks/>
            </p:cNvSpPr>
            <p:nvPr/>
          </p:nvSpPr>
          <p:spPr bwMode="auto">
            <a:xfrm>
              <a:off x="3522663" y="35242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7" name="Freeform 142"/>
            <p:cNvSpPr>
              <a:spLocks/>
            </p:cNvSpPr>
            <p:nvPr/>
          </p:nvSpPr>
          <p:spPr bwMode="auto">
            <a:xfrm>
              <a:off x="3779838" y="35766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8" name="Freeform 139"/>
            <p:cNvSpPr>
              <a:spLocks/>
            </p:cNvSpPr>
            <p:nvPr/>
          </p:nvSpPr>
          <p:spPr bwMode="auto">
            <a:xfrm>
              <a:off x="3954463" y="36591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59" name="Freeform 140"/>
            <p:cNvSpPr>
              <a:spLocks/>
            </p:cNvSpPr>
            <p:nvPr/>
          </p:nvSpPr>
          <p:spPr bwMode="auto">
            <a:xfrm>
              <a:off x="4213225" y="37115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0" name="Freeform 137"/>
            <p:cNvSpPr>
              <a:spLocks/>
            </p:cNvSpPr>
            <p:nvPr/>
          </p:nvSpPr>
          <p:spPr bwMode="auto">
            <a:xfrm>
              <a:off x="4402138" y="38084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1" name="Freeform 138"/>
            <p:cNvSpPr>
              <a:spLocks/>
            </p:cNvSpPr>
            <p:nvPr/>
          </p:nvSpPr>
          <p:spPr bwMode="auto">
            <a:xfrm>
              <a:off x="4660900" y="38608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2" name="Freeform 135"/>
            <p:cNvSpPr>
              <a:spLocks/>
            </p:cNvSpPr>
            <p:nvPr/>
          </p:nvSpPr>
          <p:spPr bwMode="auto">
            <a:xfrm>
              <a:off x="4841875" y="39512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3" name="Freeform 136"/>
            <p:cNvSpPr>
              <a:spLocks/>
            </p:cNvSpPr>
            <p:nvPr/>
          </p:nvSpPr>
          <p:spPr bwMode="auto">
            <a:xfrm>
              <a:off x="5100638" y="40036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4" name="Freeform 133"/>
            <p:cNvSpPr>
              <a:spLocks/>
            </p:cNvSpPr>
            <p:nvPr/>
          </p:nvSpPr>
          <p:spPr bwMode="auto">
            <a:xfrm>
              <a:off x="3087688" y="37036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5" name="Freeform 131"/>
            <p:cNvSpPr>
              <a:spLocks/>
            </p:cNvSpPr>
            <p:nvPr/>
          </p:nvSpPr>
          <p:spPr bwMode="auto">
            <a:xfrm>
              <a:off x="3521075" y="38385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6" name="Freeform 129"/>
            <p:cNvSpPr>
              <a:spLocks/>
            </p:cNvSpPr>
            <p:nvPr/>
          </p:nvSpPr>
          <p:spPr bwMode="auto">
            <a:xfrm>
              <a:off x="3967163" y="39878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7" name="Freeform 127"/>
            <p:cNvSpPr>
              <a:spLocks/>
            </p:cNvSpPr>
            <p:nvPr/>
          </p:nvSpPr>
          <p:spPr bwMode="auto">
            <a:xfrm>
              <a:off x="4406900" y="41306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8" name="Freeform 206"/>
            <p:cNvSpPr>
              <a:spLocks/>
            </p:cNvSpPr>
            <p:nvPr/>
          </p:nvSpPr>
          <p:spPr bwMode="auto">
            <a:xfrm>
              <a:off x="4638675" y="217170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69" name="Freeform 204"/>
            <p:cNvSpPr>
              <a:spLocks/>
            </p:cNvSpPr>
            <p:nvPr/>
          </p:nvSpPr>
          <p:spPr bwMode="auto">
            <a:xfrm>
              <a:off x="5070475" y="230663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0" name="Freeform 202"/>
            <p:cNvSpPr>
              <a:spLocks/>
            </p:cNvSpPr>
            <p:nvPr/>
          </p:nvSpPr>
          <p:spPr bwMode="auto">
            <a:xfrm>
              <a:off x="5518150" y="24558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1" name="Freeform 200"/>
            <p:cNvSpPr>
              <a:spLocks/>
            </p:cNvSpPr>
            <p:nvPr/>
          </p:nvSpPr>
          <p:spPr bwMode="auto">
            <a:xfrm>
              <a:off x="5957888" y="2598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2" name="Freeform 198"/>
            <p:cNvSpPr>
              <a:spLocks/>
            </p:cNvSpPr>
            <p:nvPr/>
          </p:nvSpPr>
          <p:spPr bwMode="auto">
            <a:xfrm>
              <a:off x="4216400" y="23542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3" name="Freeform 196"/>
            <p:cNvSpPr>
              <a:spLocks/>
            </p:cNvSpPr>
            <p:nvPr/>
          </p:nvSpPr>
          <p:spPr bwMode="auto">
            <a:xfrm>
              <a:off x="4649788" y="249078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4" name="Freeform 194"/>
            <p:cNvSpPr>
              <a:spLocks/>
            </p:cNvSpPr>
            <p:nvPr/>
          </p:nvSpPr>
          <p:spPr bwMode="auto">
            <a:xfrm>
              <a:off x="5097463" y="26400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5" name="Freeform 192"/>
            <p:cNvSpPr>
              <a:spLocks/>
            </p:cNvSpPr>
            <p:nvPr/>
          </p:nvSpPr>
          <p:spPr bwMode="auto">
            <a:xfrm>
              <a:off x="5537200" y="2781300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6" name="Freeform 190"/>
            <p:cNvSpPr>
              <a:spLocks/>
            </p:cNvSpPr>
            <p:nvPr/>
          </p:nvSpPr>
          <p:spPr bwMode="auto">
            <a:xfrm>
              <a:off x="3770313" y="252412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7" name="Freeform 188"/>
            <p:cNvSpPr>
              <a:spLocks/>
            </p:cNvSpPr>
            <p:nvPr/>
          </p:nvSpPr>
          <p:spPr bwMode="auto">
            <a:xfrm>
              <a:off x="4202113" y="265906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8" name="Freeform 186"/>
            <p:cNvSpPr>
              <a:spLocks/>
            </p:cNvSpPr>
            <p:nvPr/>
          </p:nvSpPr>
          <p:spPr bwMode="auto">
            <a:xfrm>
              <a:off x="4649788" y="28082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79" name="Freeform 184"/>
            <p:cNvSpPr>
              <a:spLocks/>
            </p:cNvSpPr>
            <p:nvPr/>
          </p:nvSpPr>
          <p:spPr bwMode="auto">
            <a:xfrm>
              <a:off x="5089525" y="2951163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80" name="Freeform 182"/>
            <p:cNvSpPr>
              <a:spLocks/>
            </p:cNvSpPr>
            <p:nvPr/>
          </p:nvSpPr>
          <p:spPr bwMode="auto">
            <a:xfrm>
              <a:off x="3335338" y="2703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81" name="Freeform 180"/>
            <p:cNvSpPr>
              <a:spLocks/>
            </p:cNvSpPr>
            <p:nvPr/>
          </p:nvSpPr>
          <p:spPr bwMode="auto">
            <a:xfrm>
              <a:off x="3768725" y="28384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82" name="Freeform 178"/>
            <p:cNvSpPr>
              <a:spLocks/>
            </p:cNvSpPr>
            <p:nvPr/>
          </p:nvSpPr>
          <p:spPr bwMode="auto">
            <a:xfrm>
              <a:off x="4214813" y="298767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83" name="Freeform 176"/>
            <p:cNvSpPr>
              <a:spLocks/>
            </p:cNvSpPr>
            <p:nvPr/>
          </p:nvSpPr>
          <p:spPr bwMode="auto">
            <a:xfrm>
              <a:off x="4654550" y="31305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684" name="Freeform 51"/>
            <p:cNvSpPr>
              <a:spLocks/>
            </p:cNvSpPr>
            <p:nvPr/>
          </p:nvSpPr>
          <p:spPr bwMode="auto">
            <a:xfrm>
              <a:off x="4159250" y="51212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68685" name="Group 90"/>
            <p:cNvGrpSpPr>
              <a:grpSpLocks/>
            </p:cNvGrpSpPr>
            <p:nvPr/>
          </p:nvGrpSpPr>
          <p:grpSpPr bwMode="auto">
            <a:xfrm>
              <a:off x="5945188" y="2735263"/>
              <a:ext cx="1357312" cy="3060700"/>
              <a:chOff x="5945842" y="2736013"/>
              <a:chExt cx="1357227" cy="3059398"/>
            </a:xfrm>
          </p:grpSpPr>
          <p:grpSp>
            <p:nvGrpSpPr>
              <p:cNvPr id="68732" name="Group 81"/>
              <p:cNvGrpSpPr>
                <a:grpSpLocks/>
              </p:cNvGrpSpPr>
              <p:nvPr/>
            </p:nvGrpSpPr>
            <p:grpSpPr bwMode="auto">
              <a:xfrm>
                <a:off x="5945842" y="4677240"/>
                <a:ext cx="900029" cy="1118171"/>
                <a:chOff x="3914673" y="3230688"/>
                <a:chExt cx="900029" cy="1118171"/>
              </a:xfrm>
            </p:grpSpPr>
            <p:sp>
              <p:nvSpPr>
                <p:cNvPr id="68739" name="Freeform 82"/>
                <p:cNvSpPr>
                  <a:spLocks/>
                </p:cNvSpPr>
                <p:nvPr/>
              </p:nvSpPr>
              <p:spPr bwMode="auto">
                <a:xfrm>
                  <a:off x="3914673" y="323068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40" name="Freeform 83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33" name="Group 78"/>
              <p:cNvGrpSpPr>
                <a:grpSpLocks/>
              </p:cNvGrpSpPr>
              <p:nvPr/>
            </p:nvGrpSpPr>
            <p:grpSpPr bwMode="auto">
              <a:xfrm>
                <a:off x="6185683" y="3680394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37" name="Freeform 79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38" name="Freeform 80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34" name="Group 75"/>
              <p:cNvGrpSpPr>
                <a:grpSpLocks/>
              </p:cNvGrpSpPr>
              <p:nvPr/>
            </p:nvGrpSpPr>
            <p:grpSpPr bwMode="auto">
              <a:xfrm>
                <a:off x="6403040" y="2736013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35" name="Freeform 76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36" name="Freeform 77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8686" name="Group 91"/>
            <p:cNvGrpSpPr>
              <a:grpSpLocks/>
            </p:cNvGrpSpPr>
            <p:nvPr/>
          </p:nvGrpSpPr>
          <p:grpSpPr bwMode="auto">
            <a:xfrm>
              <a:off x="5487988" y="2916238"/>
              <a:ext cx="1357312" cy="3059112"/>
              <a:chOff x="5945842" y="2736013"/>
              <a:chExt cx="1357227" cy="3059398"/>
            </a:xfrm>
          </p:grpSpPr>
          <p:grpSp>
            <p:nvGrpSpPr>
              <p:cNvPr id="68723" name="Group 92"/>
              <p:cNvGrpSpPr>
                <a:grpSpLocks/>
              </p:cNvGrpSpPr>
              <p:nvPr/>
            </p:nvGrpSpPr>
            <p:grpSpPr bwMode="auto">
              <a:xfrm>
                <a:off x="5945842" y="4677240"/>
                <a:ext cx="900029" cy="1118171"/>
                <a:chOff x="3914673" y="3230688"/>
                <a:chExt cx="900029" cy="1118171"/>
              </a:xfrm>
            </p:grpSpPr>
            <p:sp>
              <p:nvSpPr>
                <p:cNvPr id="68730" name="Freeform 99"/>
                <p:cNvSpPr>
                  <a:spLocks/>
                </p:cNvSpPr>
                <p:nvPr/>
              </p:nvSpPr>
              <p:spPr bwMode="auto">
                <a:xfrm>
                  <a:off x="3914673" y="323068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31" name="Freeform 100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24" name="Group 93"/>
              <p:cNvGrpSpPr>
                <a:grpSpLocks/>
              </p:cNvGrpSpPr>
              <p:nvPr/>
            </p:nvGrpSpPr>
            <p:grpSpPr bwMode="auto">
              <a:xfrm>
                <a:off x="6185683" y="3680394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28" name="Freeform 97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29" name="Freeform 98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25" name="Group 94"/>
              <p:cNvGrpSpPr>
                <a:grpSpLocks/>
              </p:cNvGrpSpPr>
              <p:nvPr/>
            </p:nvGrpSpPr>
            <p:grpSpPr bwMode="auto">
              <a:xfrm>
                <a:off x="6403040" y="2736013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26" name="Freeform 95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27" name="Freeform 96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8687" name="Group 101"/>
            <p:cNvGrpSpPr>
              <a:grpSpLocks/>
            </p:cNvGrpSpPr>
            <p:nvPr/>
          </p:nvGrpSpPr>
          <p:grpSpPr bwMode="auto">
            <a:xfrm>
              <a:off x="5016500" y="3081338"/>
              <a:ext cx="1357313" cy="3059112"/>
              <a:chOff x="5945842" y="2736013"/>
              <a:chExt cx="1357227" cy="3059398"/>
            </a:xfrm>
          </p:grpSpPr>
          <p:grpSp>
            <p:nvGrpSpPr>
              <p:cNvPr id="68714" name="Group 102"/>
              <p:cNvGrpSpPr>
                <a:grpSpLocks/>
              </p:cNvGrpSpPr>
              <p:nvPr/>
            </p:nvGrpSpPr>
            <p:grpSpPr bwMode="auto">
              <a:xfrm>
                <a:off x="5945842" y="4677240"/>
                <a:ext cx="900029" cy="1118171"/>
                <a:chOff x="3914673" y="3230688"/>
                <a:chExt cx="900029" cy="1118171"/>
              </a:xfrm>
            </p:grpSpPr>
            <p:sp>
              <p:nvSpPr>
                <p:cNvPr id="68721" name="Freeform 109"/>
                <p:cNvSpPr>
                  <a:spLocks/>
                </p:cNvSpPr>
                <p:nvPr/>
              </p:nvSpPr>
              <p:spPr bwMode="auto">
                <a:xfrm>
                  <a:off x="3914673" y="323068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22" name="Freeform 110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15" name="Group 103"/>
              <p:cNvGrpSpPr>
                <a:grpSpLocks/>
              </p:cNvGrpSpPr>
              <p:nvPr/>
            </p:nvGrpSpPr>
            <p:grpSpPr bwMode="auto">
              <a:xfrm>
                <a:off x="6185683" y="3680394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19" name="Freeform 107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20" name="Freeform 108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16" name="Group 104"/>
              <p:cNvGrpSpPr>
                <a:grpSpLocks/>
              </p:cNvGrpSpPr>
              <p:nvPr/>
            </p:nvGrpSpPr>
            <p:grpSpPr bwMode="auto">
              <a:xfrm>
                <a:off x="6403040" y="2736013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17" name="Freeform 105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18" name="Freeform 106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8688" name="Group 159"/>
            <p:cNvGrpSpPr>
              <a:grpSpLocks/>
            </p:cNvGrpSpPr>
            <p:nvPr/>
          </p:nvGrpSpPr>
          <p:grpSpPr bwMode="auto">
            <a:xfrm>
              <a:off x="4514850" y="3230563"/>
              <a:ext cx="1357313" cy="3059112"/>
              <a:chOff x="5945842" y="2736013"/>
              <a:chExt cx="1357227" cy="3059398"/>
            </a:xfrm>
          </p:grpSpPr>
          <p:grpSp>
            <p:nvGrpSpPr>
              <p:cNvPr id="68705" name="Group 160"/>
              <p:cNvGrpSpPr>
                <a:grpSpLocks/>
              </p:cNvGrpSpPr>
              <p:nvPr/>
            </p:nvGrpSpPr>
            <p:grpSpPr bwMode="auto">
              <a:xfrm>
                <a:off x="5945842" y="4677240"/>
                <a:ext cx="900029" cy="1118171"/>
                <a:chOff x="3914673" y="3230688"/>
                <a:chExt cx="900029" cy="1118171"/>
              </a:xfrm>
            </p:grpSpPr>
            <p:sp>
              <p:nvSpPr>
                <p:cNvPr id="68712" name="Freeform 167"/>
                <p:cNvSpPr>
                  <a:spLocks/>
                </p:cNvSpPr>
                <p:nvPr/>
              </p:nvSpPr>
              <p:spPr bwMode="auto">
                <a:xfrm>
                  <a:off x="3914673" y="323068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13" name="Freeform 168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06" name="Group 161"/>
              <p:cNvGrpSpPr>
                <a:grpSpLocks/>
              </p:cNvGrpSpPr>
              <p:nvPr/>
            </p:nvGrpSpPr>
            <p:grpSpPr bwMode="auto">
              <a:xfrm>
                <a:off x="6185683" y="3680394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10" name="Freeform 165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11" name="Freeform 166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  <p:grpSp>
            <p:nvGrpSpPr>
              <p:cNvPr id="68707" name="Group 162"/>
              <p:cNvGrpSpPr>
                <a:grpSpLocks/>
              </p:cNvGrpSpPr>
              <p:nvPr/>
            </p:nvGrpSpPr>
            <p:grpSpPr bwMode="auto">
              <a:xfrm>
                <a:off x="6403040" y="2736013"/>
                <a:ext cx="900029" cy="1118171"/>
                <a:chOff x="3967138" y="3215698"/>
                <a:chExt cx="900029" cy="1118171"/>
              </a:xfrm>
            </p:grpSpPr>
            <p:sp>
              <p:nvSpPr>
                <p:cNvPr id="68708" name="Freeform 163"/>
                <p:cNvSpPr>
                  <a:spLocks/>
                </p:cNvSpPr>
                <p:nvPr/>
              </p:nvSpPr>
              <p:spPr bwMode="auto">
                <a:xfrm>
                  <a:off x="3967138" y="3215698"/>
                  <a:ext cx="900029" cy="1118171"/>
                </a:xfrm>
                <a:custGeom>
                  <a:avLst/>
                  <a:gdLst>
                    <a:gd name="T0" fmla="*/ 1462 w 1406282"/>
                    <a:gd name="T1" fmla="*/ 17 h 2152650"/>
                    <a:gd name="T2" fmla="*/ 1750 w 1406282"/>
                    <a:gd name="T3" fmla="*/ 4 h 2152650"/>
                    <a:gd name="T4" fmla="*/ 2326 w 1406282"/>
                    <a:gd name="T5" fmla="*/ 2 h 2152650"/>
                    <a:gd name="T6" fmla="*/ 2586 w 1406282"/>
                    <a:gd name="T7" fmla="*/ 8 h 2152650"/>
                    <a:gd name="T8" fmla="*/ 2816 w 1406282"/>
                    <a:gd name="T9" fmla="*/ 13 h 2152650"/>
                    <a:gd name="T10" fmla="*/ 3018 w 1406282"/>
                    <a:gd name="T11" fmla="*/ 26 h 2152650"/>
                    <a:gd name="T12" fmla="*/ 3334 w 1406282"/>
                    <a:gd name="T13" fmla="*/ 44 h 2152650"/>
                    <a:gd name="T14" fmla="*/ 3536 w 1406282"/>
                    <a:gd name="T15" fmla="*/ 61 h 2152650"/>
                    <a:gd name="T16" fmla="*/ 3594 w 1406282"/>
                    <a:gd name="T17" fmla="*/ 139 h 2152650"/>
                    <a:gd name="T18" fmla="*/ 3680 w 1406282"/>
                    <a:gd name="T19" fmla="*/ 179 h 2152650"/>
                    <a:gd name="T20" fmla="*/ 3766 w 1406282"/>
                    <a:gd name="T21" fmla="*/ 198 h 2152650"/>
                    <a:gd name="T22" fmla="*/ 4083 w 1406282"/>
                    <a:gd name="T23" fmla="*/ 216 h 2152650"/>
                    <a:gd name="T24" fmla="*/ 4140 w 1406282"/>
                    <a:gd name="T25" fmla="*/ 260 h 2152650"/>
                    <a:gd name="T26" fmla="*/ 4083 w 1406282"/>
                    <a:gd name="T27" fmla="*/ 273 h 2152650"/>
                    <a:gd name="T28" fmla="*/ 3910 w 1406282"/>
                    <a:gd name="T29" fmla="*/ 298 h 2152650"/>
                    <a:gd name="T30" fmla="*/ 3766 w 1406282"/>
                    <a:gd name="T31" fmla="*/ 308 h 2152650"/>
                    <a:gd name="T32" fmla="*/ 3622 w 1406282"/>
                    <a:gd name="T33" fmla="*/ 328 h 2152650"/>
                    <a:gd name="T34" fmla="*/ 3536 w 1406282"/>
                    <a:gd name="T35" fmla="*/ 345 h 2152650"/>
                    <a:gd name="T36" fmla="*/ 3391 w 1406282"/>
                    <a:gd name="T37" fmla="*/ 385 h 2152650"/>
                    <a:gd name="T38" fmla="*/ 2960 w 1406282"/>
                    <a:gd name="T39" fmla="*/ 399 h 2152650"/>
                    <a:gd name="T40" fmla="*/ 2816 w 1406282"/>
                    <a:gd name="T41" fmla="*/ 410 h 2152650"/>
                    <a:gd name="T42" fmla="*/ 2298 w 1406282"/>
                    <a:gd name="T43" fmla="*/ 418 h 2152650"/>
                    <a:gd name="T44" fmla="*/ 2010 w 1406282"/>
                    <a:gd name="T45" fmla="*/ 432 h 2152650"/>
                    <a:gd name="T46" fmla="*/ 1750 w 1406282"/>
                    <a:gd name="T47" fmla="*/ 426 h 2152650"/>
                    <a:gd name="T48" fmla="*/ 1520 w 1406282"/>
                    <a:gd name="T49" fmla="*/ 426 h 2152650"/>
                    <a:gd name="T50" fmla="*/ 1175 w 1406282"/>
                    <a:gd name="T51" fmla="*/ 424 h 2152650"/>
                    <a:gd name="T52" fmla="*/ 945 w 1406282"/>
                    <a:gd name="T53" fmla="*/ 407 h 2152650"/>
                    <a:gd name="T54" fmla="*/ 685 w 1406282"/>
                    <a:gd name="T55" fmla="*/ 395 h 2152650"/>
                    <a:gd name="T56" fmla="*/ 627 w 1406282"/>
                    <a:gd name="T57" fmla="*/ 384 h 2152650"/>
                    <a:gd name="T58" fmla="*/ 801 w 1406282"/>
                    <a:gd name="T59" fmla="*/ 360 h 2152650"/>
                    <a:gd name="T60" fmla="*/ 887 w 1406282"/>
                    <a:gd name="T61" fmla="*/ 342 h 2152650"/>
                    <a:gd name="T62" fmla="*/ 772 w 1406282"/>
                    <a:gd name="T63" fmla="*/ 323 h 2152650"/>
                    <a:gd name="T64" fmla="*/ 254 w 1406282"/>
                    <a:gd name="T65" fmla="*/ 319 h 2152650"/>
                    <a:gd name="T66" fmla="*/ 52 w 1406282"/>
                    <a:gd name="T67" fmla="*/ 288 h 2152650"/>
                    <a:gd name="T68" fmla="*/ 225 w 1406282"/>
                    <a:gd name="T69" fmla="*/ 197 h 2152650"/>
                    <a:gd name="T70" fmla="*/ 426 w 1406282"/>
                    <a:gd name="T71" fmla="*/ 172 h 2152650"/>
                    <a:gd name="T72" fmla="*/ 484 w 1406282"/>
                    <a:gd name="T73" fmla="*/ 101 h 2152650"/>
                    <a:gd name="T74" fmla="*/ 397 w 1406282"/>
                    <a:gd name="T75" fmla="*/ 76 h 2152650"/>
                    <a:gd name="T76" fmla="*/ 513 w 1406282"/>
                    <a:gd name="T77" fmla="*/ 46 h 2152650"/>
                    <a:gd name="T78" fmla="*/ 714 w 1406282"/>
                    <a:gd name="T79" fmla="*/ 38 h 2152650"/>
                    <a:gd name="T80" fmla="*/ 1088 w 1406282"/>
                    <a:gd name="T81" fmla="*/ 26 h 2152650"/>
                    <a:gd name="T82" fmla="*/ 1549 w 1406282"/>
                    <a:gd name="T83" fmla="*/ 17 h 21526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06282"/>
                    <a:gd name="T127" fmla="*/ 0 h 2152650"/>
                    <a:gd name="T128" fmla="*/ 1406282 w 1406282"/>
                    <a:gd name="T129" fmla="*/ 2152650 h 21526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06282" h="2152650">
                      <a:moveTo>
                        <a:pt x="426777" y="123825"/>
                      </a:moveTo>
                      <a:lnTo>
                        <a:pt x="483927" y="85725"/>
                      </a:lnTo>
                      <a:cubicBezTo>
                        <a:pt x="497136" y="76919"/>
                        <a:pt x="509022" y="66254"/>
                        <a:pt x="522027" y="57150"/>
                      </a:cubicBezTo>
                      <a:cubicBezTo>
                        <a:pt x="540784" y="44020"/>
                        <a:pt x="560127" y="31750"/>
                        <a:pt x="579177" y="19050"/>
                      </a:cubicBezTo>
                      <a:cubicBezTo>
                        <a:pt x="595885" y="7911"/>
                        <a:pt x="636327" y="0"/>
                        <a:pt x="636327" y="0"/>
                      </a:cubicBezTo>
                      <a:cubicBezTo>
                        <a:pt x="680777" y="3175"/>
                        <a:pt x="725792" y="1781"/>
                        <a:pt x="769677" y="9525"/>
                      </a:cubicBezTo>
                      <a:cubicBezTo>
                        <a:pt x="780950" y="11514"/>
                        <a:pt x="787392" y="24955"/>
                        <a:pt x="798252" y="28575"/>
                      </a:cubicBezTo>
                      <a:cubicBezTo>
                        <a:pt x="816574" y="34682"/>
                        <a:pt x="836401" y="34645"/>
                        <a:pt x="855402" y="38100"/>
                      </a:cubicBezTo>
                      <a:cubicBezTo>
                        <a:pt x="871330" y="40996"/>
                        <a:pt x="887152" y="44450"/>
                        <a:pt x="903027" y="47625"/>
                      </a:cubicBezTo>
                      <a:cubicBezTo>
                        <a:pt x="912552" y="53975"/>
                        <a:pt x="921363" y="61555"/>
                        <a:pt x="931602" y="66675"/>
                      </a:cubicBezTo>
                      <a:cubicBezTo>
                        <a:pt x="940582" y="71165"/>
                        <a:pt x="953077" y="69100"/>
                        <a:pt x="960177" y="76200"/>
                      </a:cubicBezTo>
                      <a:cubicBezTo>
                        <a:pt x="976366" y="92389"/>
                        <a:pt x="979227" y="120650"/>
                        <a:pt x="998277" y="133350"/>
                      </a:cubicBezTo>
                      <a:lnTo>
                        <a:pt x="1055427" y="171450"/>
                      </a:lnTo>
                      <a:cubicBezTo>
                        <a:pt x="1090352" y="223837"/>
                        <a:pt x="1055427" y="179387"/>
                        <a:pt x="1103052" y="219075"/>
                      </a:cubicBezTo>
                      <a:cubicBezTo>
                        <a:pt x="1176391" y="280191"/>
                        <a:pt x="1089256" y="219402"/>
                        <a:pt x="1160202" y="266700"/>
                      </a:cubicBezTo>
                      <a:cubicBezTo>
                        <a:pt x="1163377" y="279400"/>
                        <a:pt x="1165965" y="292261"/>
                        <a:pt x="1169727" y="304800"/>
                      </a:cubicBezTo>
                      <a:cubicBezTo>
                        <a:pt x="1175497" y="324034"/>
                        <a:pt x="1188777" y="361950"/>
                        <a:pt x="1188777" y="361950"/>
                      </a:cubicBezTo>
                      <a:cubicBezTo>
                        <a:pt x="1169958" y="578370"/>
                        <a:pt x="1155792" y="530398"/>
                        <a:pt x="1188777" y="695325"/>
                      </a:cubicBezTo>
                      <a:cubicBezTo>
                        <a:pt x="1190746" y="705170"/>
                        <a:pt x="1195127" y="714375"/>
                        <a:pt x="1198302" y="723900"/>
                      </a:cubicBezTo>
                      <a:cubicBezTo>
                        <a:pt x="1203171" y="782330"/>
                        <a:pt x="1204704" y="838433"/>
                        <a:pt x="1217352" y="895350"/>
                      </a:cubicBezTo>
                      <a:cubicBezTo>
                        <a:pt x="1219530" y="905151"/>
                        <a:pt x="1224119" y="914271"/>
                        <a:pt x="1226877" y="923925"/>
                      </a:cubicBezTo>
                      <a:cubicBezTo>
                        <a:pt x="1228110" y="928241"/>
                        <a:pt x="1240489" y="982987"/>
                        <a:pt x="1245927" y="990600"/>
                      </a:cubicBezTo>
                      <a:cubicBezTo>
                        <a:pt x="1287396" y="1048656"/>
                        <a:pt x="1273237" y="1012828"/>
                        <a:pt x="1322127" y="1047750"/>
                      </a:cubicBezTo>
                      <a:cubicBezTo>
                        <a:pt x="1333088" y="1055580"/>
                        <a:pt x="1340354" y="1067701"/>
                        <a:pt x="1350702" y="1076325"/>
                      </a:cubicBezTo>
                      <a:cubicBezTo>
                        <a:pt x="1359496" y="1083654"/>
                        <a:pt x="1369752" y="1089025"/>
                        <a:pt x="1379277" y="1095375"/>
                      </a:cubicBezTo>
                      <a:cubicBezTo>
                        <a:pt x="1406282" y="1176389"/>
                        <a:pt x="1393943" y="1126066"/>
                        <a:pt x="1369752" y="1295400"/>
                      </a:cubicBezTo>
                      <a:cubicBezTo>
                        <a:pt x="1368332" y="1305339"/>
                        <a:pt x="1362985" y="1314321"/>
                        <a:pt x="1360227" y="1323975"/>
                      </a:cubicBezTo>
                      <a:cubicBezTo>
                        <a:pt x="1356631" y="1336562"/>
                        <a:pt x="1354464" y="1349536"/>
                        <a:pt x="1350702" y="1362075"/>
                      </a:cubicBezTo>
                      <a:cubicBezTo>
                        <a:pt x="1338377" y="1403159"/>
                        <a:pt x="1332702" y="1422150"/>
                        <a:pt x="1312602" y="1457325"/>
                      </a:cubicBezTo>
                      <a:cubicBezTo>
                        <a:pt x="1306922" y="1467264"/>
                        <a:pt x="1301647" y="1477805"/>
                        <a:pt x="1293552" y="1485900"/>
                      </a:cubicBezTo>
                      <a:cubicBezTo>
                        <a:pt x="1285457" y="1493995"/>
                        <a:pt x="1274502" y="1498600"/>
                        <a:pt x="1264977" y="1504950"/>
                      </a:cubicBezTo>
                      <a:cubicBezTo>
                        <a:pt x="1258627" y="1514475"/>
                        <a:pt x="1252581" y="1524210"/>
                        <a:pt x="1245927" y="1533525"/>
                      </a:cubicBezTo>
                      <a:cubicBezTo>
                        <a:pt x="1236700" y="1546443"/>
                        <a:pt x="1225228" y="1557842"/>
                        <a:pt x="1217352" y="1571625"/>
                      </a:cubicBezTo>
                      <a:cubicBezTo>
                        <a:pt x="1206760" y="1590161"/>
                        <a:pt x="1206255" y="1619742"/>
                        <a:pt x="1198302" y="1638300"/>
                      </a:cubicBezTo>
                      <a:cubicBezTo>
                        <a:pt x="1193793" y="1648822"/>
                        <a:pt x="1185602" y="1657350"/>
                        <a:pt x="1179252" y="1666875"/>
                      </a:cubicBezTo>
                      <a:cubicBezTo>
                        <a:pt x="1176077" y="1685925"/>
                        <a:pt x="1171331" y="1704779"/>
                        <a:pt x="1169727" y="1724025"/>
                      </a:cubicBezTo>
                      <a:cubicBezTo>
                        <a:pt x="1164974" y="1781065"/>
                        <a:pt x="1173460" y="1839793"/>
                        <a:pt x="1160202" y="1895475"/>
                      </a:cubicBezTo>
                      <a:cubicBezTo>
                        <a:pt x="1156525" y="1910918"/>
                        <a:pt x="1135020" y="1914823"/>
                        <a:pt x="1122102" y="1924050"/>
                      </a:cubicBezTo>
                      <a:cubicBezTo>
                        <a:pt x="1093355" y="1944584"/>
                        <a:pt x="1071115" y="1957201"/>
                        <a:pt x="1036377" y="1971675"/>
                      </a:cubicBezTo>
                      <a:cubicBezTo>
                        <a:pt x="1017841" y="1979398"/>
                        <a:pt x="979227" y="1990725"/>
                        <a:pt x="979227" y="1990725"/>
                      </a:cubicBezTo>
                      <a:cubicBezTo>
                        <a:pt x="969702" y="2000250"/>
                        <a:pt x="959276" y="2008952"/>
                        <a:pt x="950652" y="2019300"/>
                      </a:cubicBezTo>
                      <a:cubicBezTo>
                        <a:pt x="943323" y="2028094"/>
                        <a:pt x="940917" y="2041221"/>
                        <a:pt x="931602" y="2047875"/>
                      </a:cubicBezTo>
                      <a:cubicBezTo>
                        <a:pt x="896007" y="2073300"/>
                        <a:pt x="835854" y="2072272"/>
                        <a:pt x="798252" y="2076450"/>
                      </a:cubicBezTo>
                      <a:cubicBezTo>
                        <a:pt x="785552" y="2079625"/>
                        <a:pt x="771518" y="2079480"/>
                        <a:pt x="760152" y="2085975"/>
                      </a:cubicBezTo>
                      <a:cubicBezTo>
                        <a:pt x="748456" y="2092658"/>
                        <a:pt x="741925" y="2105926"/>
                        <a:pt x="731577" y="2114550"/>
                      </a:cubicBezTo>
                      <a:cubicBezTo>
                        <a:pt x="711382" y="2131379"/>
                        <a:pt x="688193" y="2141005"/>
                        <a:pt x="664902" y="2152650"/>
                      </a:cubicBezTo>
                      <a:cubicBezTo>
                        <a:pt x="652202" y="2146300"/>
                        <a:pt x="640272" y="2138090"/>
                        <a:pt x="626802" y="2133600"/>
                      </a:cubicBezTo>
                      <a:cubicBezTo>
                        <a:pt x="611443" y="2128480"/>
                        <a:pt x="594883" y="2128002"/>
                        <a:pt x="579177" y="2124075"/>
                      </a:cubicBezTo>
                      <a:cubicBezTo>
                        <a:pt x="569437" y="2121640"/>
                        <a:pt x="560127" y="2117725"/>
                        <a:pt x="550602" y="2114550"/>
                      </a:cubicBezTo>
                      <a:cubicBezTo>
                        <a:pt x="534727" y="2117725"/>
                        <a:pt x="518683" y="2120148"/>
                        <a:pt x="502977" y="2124075"/>
                      </a:cubicBezTo>
                      <a:cubicBezTo>
                        <a:pt x="493237" y="2126510"/>
                        <a:pt x="484408" y="2134434"/>
                        <a:pt x="474402" y="2133600"/>
                      </a:cubicBezTo>
                      <a:cubicBezTo>
                        <a:pt x="445231" y="2131169"/>
                        <a:pt x="417252" y="2120900"/>
                        <a:pt x="388677" y="2114550"/>
                      </a:cubicBezTo>
                      <a:cubicBezTo>
                        <a:pt x="369627" y="2095500"/>
                        <a:pt x="346471" y="2079816"/>
                        <a:pt x="331527" y="2057400"/>
                      </a:cubicBezTo>
                      <a:cubicBezTo>
                        <a:pt x="325177" y="2047875"/>
                        <a:pt x="319806" y="2037619"/>
                        <a:pt x="312477" y="2028825"/>
                      </a:cubicBezTo>
                      <a:cubicBezTo>
                        <a:pt x="297430" y="2010769"/>
                        <a:pt x="276734" y="1991904"/>
                        <a:pt x="255327" y="1981200"/>
                      </a:cubicBezTo>
                      <a:cubicBezTo>
                        <a:pt x="246347" y="1976710"/>
                        <a:pt x="236277" y="1974850"/>
                        <a:pt x="226752" y="1971675"/>
                      </a:cubicBezTo>
                      <a:cubicBezTo>
                        <a:pt x="217227" y="1965325"/>
                        <a:pt x="201797" y="1963485"/>
                        <a:pt x="198177" y="1952625"/>
                      </a:cubicBezTo>
                      <a:cubicBezTo>
                        <a:pt x="194037" y="1940206"/>
                        <a:pt x="203562" y="1926944"/>
                        <a:pt x="207702" y="1914525"/>
                      </a:cubicBezTo>
                      <a:cubicBezTo>
                        <a:pt x="215867" y="1890031"/>
                        <a:pt x="232525" y="1852035"/>
                        <a:pt x="245802" y="1828800"/>
                      </a:cubicBezTo>
                      <a:cubicBezTo>
                        <a:pt x="251482" y="1818861"/>
                        <a:pt x="258502" y="1809750"/>
                        <a:pt x="264852" y="1800225"/>
                      </a:cubicBezTo>
                      <a:cubicBezTo>
                        <a:pt x="268027" y="1787525"/>
                        <a:pt x="270615" y="1774664"/>
                        <a:pt x="274377" y="1762125"/>
                      </a:cubicBezTo>
                      <a:cubicBezTo>
                        <a:pt x="280147" y="1742891"/>
                        <a:pt x="293427" y="1704975"/>
                        <a:pt x="293427" y="1704975"/>
                      </a:cubicBezTo>
                      <a:cubicBezTo>
                        <a:pt x="290252" y="1682750"/>
                        <a:pt x="292240" y="1659145"/>
                        <a:pt x="283902" y="1638300"/>
                      </a:cubicBezTo>
                      <a:cubicBezTo>
                        <a:pt x="278899" y="1625793"/>
                        <a:pt x="267023" y="1616408"/>
                        <a:pt x="255327" y="1609725"/>
                      </a:cubicBezTo>
                      <a:cubicBezTo>
                        <a:pt x="243961" y="1603230"/>
                        <a:pt x="230238" y="1601646"/>
                        <a:pt x="217227" y="1600200"/>
                      </a:cubicBezTo>
                      <a:cubicBezTo>
                        <a:pt x="172936" y="1595279"/>
                        <a:pt x="128327" y="1593850"/>
                        <a:pt x="83877" y="1590675"/>
                      </a:cubicBezTo>
                      <a:cubicBezTo>
                        <a:pt x="28926" y="1508249"/>
                        <a:pt x="56813" y="1563961"/>
                        <a:pt x="36252" y="1495425"/>
                      </a:cubicBezTo>
                      <a:cubicBezTo>
                        <a:pt x="30482" y="1476191"/>
                        <a:pt x="17202" y="1438275"/>
                        <a:pt x="17202" y="1438275"/>
                      </a:cubicBezTo>
                      <a:cubicBezTo>
                        <a:pt x="4365" y="1271400"/>
                        <a:pt x="0" y="1302510"/>
                        <a:pt x="26727" y="1095375"/>
                      </a:cubicBezTo>
                      <a:cubicBezTo>
                        <a:pt x="36244" y="1021618"/>
                        <a:pt x="38183" y="1029301"/>
                        <a:pt x="74352" y="981075"/>
                      </a:cubicBezTo>
                      <a:cubicBezTo>
                        <a:pt x="83027" y="955050"/>
                        <a:pt x="94933" y="910351"/>
                        <a:pt x="112452" y="885825"/>
                      </a:cubicBezTo>
                      <a:cubicBezTo>
                        <a:pt x="120282" y="874864"/>
                        <a:pt x="129252" y="863792"/>
                        <a:pt x="141027" y="857250"/>
                      </a:cubicBezTo>
                      <a:cubicBezTo>
                        <a:pt x="158580" y="847498"/>
                        <a:pt x="198177" y="838200"/>
                        <a:pt x="198177" y="838200"/>
                      </a:cubicBezTo>
                      <a:cubicBezTo>
                        <a:pt x="186227" y="599192"/>
                        <a:pt x="201121" y="710045"/>
                        <a:pt x="160077" y="504825"/>
                      </a:cubicBezTo>
                      <a:cubicBezTo>
                        <a:pt x="157292" y="490902"/>
                        <a:pt x="147377" y="479425"/>
                        <a:pt x="141027" y="466725"/>
                      </a:cubicBezTo>
                      <a:cubicBezTo>
                        <a:pt x="137852" y="438150"/>
                        <a:pt x="130196" y="409721"/>
                        <a:pt x="131502" y="381000"/>
                      </a:cubicBezTo>
                      <a:cubicBezTo>
                        <a:pt x="133398" y="339282"/>
                        <a:pt x="140424" y="297689"/>
                        <a:pt x="150552" y="257175"/>
                      </a:cubicBezTo>
                      <a:cubicBezTo>
                        <a:pt x="153328" y="246069"/>
                        <a:pt x="162273" y="237394"/>
                        <a:pt x="169602" y="228600"/>
                      </a:cubicBezTo>
                      <a:cubicBezTo>
                        <a:pt x="178226" y="218252"/>
                        <a:pt x="186481" y="206708"/>
                        <a:pt x="198177" y="200025"/>
                      </a:cubicBezTo>
                      <a:cubicBezTo>
                        <a:pt x="209543" y="193530"/>
                        <a:pt x="223690" y="194096"/>
                        <a:pt x="236277" y="190500"/>
                      </a:cubicBezTo>
                      <a:cubicBezTo>
                        <a:pt x="331930" y="163171"/>
                        <a:pt x="183845" y="201227"/>
                        <a:pt x="302952" y="171450"/>
                      </a:cubicBezTo>
                      <a:cubicBezTo>
                        <a:pt x="322002" y="158750"/>
                        <a:pt x="352862" y="155070"/>
                        <a:pt x="360102" y="133350"/>
                      </a:cubicBezTo>
                      <a:cubicBezTo>
                        <a:pt x="363277" y="123825"/>
                        <a:pt x="361457" y="110611"/>
                        <a:pt x="369627" y="104775"/>
                      </a:cubicBezTo>
                      <a:cubicBezTo>
                        <a:pt x="408948" y="76689"/>
                        <a:pt x="470644" y="85725"/>
                        <a:pt x="512502" y="85725"/>
                      </a:cubicBezTo>
                    </a:path>
                  </a:pathLst>
                </a:custGeom>
                <a:solidFill>
                  <a:srgbClr val="0066FF"/>
                </a:solidFill>
                <a:ln w="317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  <p:sp>
              <p:nvSpPr>
                <p:cNvPr id="68709" name="Freeform 164"/>
                <p:cNvSpPr>
                  <a:spLocks/>
                </p:cNvSpPr>
                <p:nvPr/>
              </p:nvSpPr>
              <p:spPr bwMode="auto">
                <a:xfrm>
                  <a:off x="4225351" y="3267802"/>
                  <a:ext cx="420628" cy="95546"/>
                </a:xfrm>
                <a:custGeom>
                  <a:avLst/>
                  <a:gdLst>
                    <a:gd name="T0" fmla="*/ 0 w 657225"/>
                    <a:gd name="T1" fmla="*/ 5 h 183941"/>
                    <a:gd name="T2" fmla="*/ 90 w 657225"/>
                    <a:gd name="T3" fmla="*/ 4 h 183941"/>
                    <a:gd name="T4" fmla="*/ 188 w 657225"/>
                    <a:gd name="T5" fmla="*/ 4 h 183941"/>
                    <a:gd name="T6" fmla="*/ 219 w 657225"/>
                    <a:gd name="T7" fmla="*/ 3 h 183941"/>
                    <a:gd name="T8" fmla="*/ 241 w 657225"/>
                    <a:gd name="T9" fmla="*/ 2 h 183941"/>
                    <a:gd name="T10" fmla="*/ 249 w 657225"/>
                    <a:gd name="T11" fmla="*/ 2 h 183941"/>
                    <a:gd name="T12" fmla="*/ 340 w 657225"/>
                    <a:gd name="T13" fmla="*/ 1 h 183941"/>
                    <a:gd name="T14" fmla="*/ 385 w 657225"/>
                    <a:gd name="T15" fmla="*/ 2 h 183941"/>
                    <a:gd name="T16" fmla="*/ 408 w 657225"/>
                    <a:gd name="T17" fmla="*/ 3 h 183941"/>
                    <a:gd name="T18" fmla="*/ 453 w 657225"/>
                    <a:gd name="T19" fmla="*/ 2 h 183941"/>
                    <a:gd name="T20" fmla="*/ 506 w 657225"/>
                    <a:gd name="T21" fmla="*/ 3 h 183941"/>
                    <a:gd name="T22" fmla="*/ 521 w 657225"/>
                    <a:gd name="T23" fmla="*/ 3 h 1839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7225"/>
                    <a:gd name="T37" fmla="*/ 0 h 183941"/>
                    <a:gd name="T38" fmla="*/ 657225 w 657225"/>
                    <a:gd name="T39" fmla="*/ 183941 h 1839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7225" h="183941">
                      <a:moveTo>
                        <a:pt x="0" y="183941"/>
                      </a:moveTo>
                      <a:lnTo>
                        <a:pt x="114300" y="145841"/>
                      </a:lnTo>
                      <a:cubicBezTo>
                        <a:pt x="153573" y="132750"/>
                        <a:pt x="196850" y="139491"/>
                        <a:pt x="238125" y="136316"/>
                      </a:cubicBezTo>
                      <a:cubicBezTo>
                        <a:pt x="300470" y="115534"/>
                        <a:pt x="239280" y="144398"/>
                        <a:pt x="276225" y="98216"/>
                      </a:cubicBezTo>
                      <a:cubicBezTo>
                        <a:pt x="283376" y="89277"/>
                        <a:pt x="295275" y="85516"/>
                        <a:pt x="304800" y="79166"/>
                      </a:cubicBezTo>
                      <a:cubicBezTo>
                        <a:pt x="307975" y="69641"/>
                        <a:pt x="308756" y="58945"/>
                        <a:pt x="314325" y="50591"/>
                      </a:cubicBezTo>
                      <a:cubicBezTo>
                        <a:pt x="348053" y="0"/>
                        <a:pt x="361906" y="24128"/>
                        <a:pt x="428625" y="31541"/>
                      </a:cubicBezTo>
                      <a:lnTo>
                        <a:pt x="485775" y="69641"/>
                      </a:lnTo>
                      <a:lnTo>
                        <a:pt x="514350" y="88691"/>
                      </a:lnTo>
                      <a:cubicBezTo>
                        <a:pt x="533400" y="85516"/>
                        <a:pt x="552187" y="79166"/>
                        <a:pt x="571500" y="79166"/>
                      </a:cubicBezTo>
                      <a:cubicBezTo>
                        <a:pt x="593951" y="79166"/>
                        <a:pt x="615862" y="86212"/>
                        <a:pt x="638175" y="88691"/>
                      </a:cubicBezTo>
                      <a:cubicBezTo>
                        <a:pt x="644486" y="89392"/>
                        <a:pt x="650875" y="88691"/>
                        <a:pt x="657225" y="88691"/>
                      </a:cubicBezTo>
                    </a:path>
                  </a:pathLst>
                </a:custGeom>
                <a:noFill/>
                <a:ln w="635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8689" name="Group 171"/>
            <p:cNvGrpSpPr>
              <a:grpSpLocks/>
            </p:cNvGrpSpPr>
            <p:nvPr/>
          </p:nvGrpSpPr>
          <p:grpSpPr bwMode="auto">
            <a:xfrm rot="-7218209">
              <a:off x="6081713" y="3190875"/>
              <a:ext cx="900112" cy="1119188"/>
              <a:chOff x="3967138" y="3215698"/>
              <a:chExt cx="900029" cy="1118171"/>
            </a:xfrm>
          </p:grpSpPr>
          <p:sp>
            <p:nvSpPr>
              <p:cNvPr id="68703" name="Freeform 175"/>
              <p:cNvSpPr>
                <a:spLocks/>
              </p:cNvSpPr>
              <p:nvPr/>
            </p:nvSpPr>
            <p:spPr bwMode="auto">
              <a:xfrm>
                <a:off x="3967138" y="3215698"/>
                <a:ext cx="900029" cy="1118171"/>
              </a:xfrm>
              <a:custGeom>
                <a:avLst/>
                <a:gdLst>
                  <a:gd name="T0" fmla="*/ 1462 w 1406282"/>
                  <a:gd name="T1" fmla="*/ 17 h 2152650"/>
                  <a:gd name="T2" fmla="*/ 1750 w 1406282"/>
                  <a:gd name="T3" fmla="*/ 4 h 2152650"/>
                  <a:gd name="T4" fmla="*/ 2326 w 1406282"/>
                  <a:gd name="T5" fmla="*/ 2 h 2152650"/>
                  <a:gd name="T6" fmla="*/ 2586 w 1406282"/>
                  <a:gd name="T7" fmla="*/ 8 h 2152650"/>
                  <a:gd name="T8" fmla="*/ 2816 w 1406282"/>
                  <a:gd name="T9" fmla="*/ 13 h 2152650"/>
                  <a:gd name="T10" fmla="*/ 3018 w 1406282"/>
                  <a:gd name="T11" fmla="*/ 26 h 2152650"/>
                  <a:gd name="T12" fmla="*/ 3334 w 1406282"/>
                  <a:gd name="T13" fmla="*/ 44 h 2152650"/>
                  <a:gd name="T14" fmla="*/ 3536 w 1406282"/>
                  <a:gd name="T15" fmla="*/ 61 h 2152650"/>
                  <a:gd name="T16" fmla="*/ 3594 w 1406282"/>
                  <a:gd name="T17" fmla="*/ 139 h 2152650"/>
                  <a:gd name="T18" fmla="*/ 3680 w 1406282"/>
                  <a:gd name="T19" fmla="*/ 179 h 2152650"/>
                  <a:gd name="T20" fmla="*/ 3766 w 1406282"/>
                  <a:gd name="T21" fmla="*/ 198 h 2152650"/>
                  <a:gd name="T22" fmla="*/ 4083 w 1406282"/>
                  <a:gd name="T23" fmla="*/ 216 h 2152650"/>
                  <a:gd name="T24" fmla="*/ 4140 w 1406282"/>
                  <a:gd name="T25" fmla="*/ 260 h 2152650"/>
                  <a:gd name="T26" fmla="*/ 4083 w 1406282"/>
                  <a:gd name="T27" fmla="*/ 273 h 2152650"/>
                  <a:gd name="T28" fmla="*/ 3910 w 1406282"/>
                  <a:gd name="T29" fmla="*/ 298 h 2152650"/>
                  <a:gd name="T30" fmla="*/ 3766 w 1406282"/>
                  <a:gd name="T31" fmla="*/ 308 h 2152650"/>
                  <a:gd name="T32" fmla="*/ 3622 w 1406282"/>
                  <a:gd name="T33" fmla="*/ 328 h 2152650"/>
                  <a:gd name="T34" fmla="*/ 3536 w 1406282"/>
                  <a:gd name="T35" fmla="*/ 345 h 2152650"/>
                  <a:gd name="T36" fmla="*/ 3391 w 1406282"/>
                  <a:gd name="T37" fmla="*/ 385 h 2152650"/>
                  <a:gd name="T38" fmla="*/ 2960 w 1406282"/>
                  <a:gd name="T39" fmla="*/ 399 h 2152650"/>
                  <a:gd name="T40" fmla="*/ 2816 w 1406282"/>
                  <a:gd name="T41" fmla="*/ 410 h 2152650"/>
                  <a:gd name="T42" fmla="*/ 2298 w 1406282"/>
                  <a:gd name="T43" fmla="*/ 418 h 2152650"/>
                  <a:gd name="T44" fmla="*/ 2010 w 1406282"/>
                  <a:gd name="T45" fmla="*/ 432 h 2152650"/>
                  <a:gd name="T46" fmla="*/ 1750 w 1406282"/>
                  <a:gd name="T47" fmla="*/ 426 h 2152650"/>
                  <a:gd name="T48" fmla="*/ 1520 w 1406282"/>
                  <a:gd name="T49" fmla="*/ 426 h 2152650"/>
                  <a:gd name="T50" fmla="*/ 1175 w 1406282"/>
                  <a:gd name="T51" fmla="*/ 424 h 2152650"/>
                  <a:gd name="T52" fmla="*/ 945 w 1406282"/>
                  <a:gd name="T53" fmla="*/ 407 h 2152650"/>
                  <a:gd name="T54" fmla="*/ 685 w 1406282"/>
                  <a:gd name="T55" fmla="*/ 395 h 2152650"/>
                  <a:gd name="T56" fmla="*/ 627 w 1406282"/>
                  <a:gd name="T57" fmla="*/ 384 h 2152650"/>
                  <a:gd name="T58" fmla="*/ 801 w 1406282"/>
                  <a:gd name="T59" fmla="*/ 360 h 2152650"/>
                  <a:gd name="T60" fmla="*/ 887 w 1406282"/>
                  <a:gd name="T61" fmla="*/ 342 h 2152650"/>
                  <a:gd name="T62" fmla="*/ 772 w 1406282"/>
                  <a:gd name="T63" fmla="*/ 323 h 2152650"/>
                  <a:gd name="T64" fmla="*/ 254 w 1406282"/>
                  <a:gd name="T65" fmla="*/ 319 h 2152650"/>
                  <a:gd name="T66" fmla="*/ 52 w 1406282"/>
                  <a:gd name="T67" fmla="*/ 288 h 2152650"/>
                  <a:gd name="T68" fmla="*/ 225 w 1406282"/>
                  <a:gd name="T69" fmla="*/ 197 h 2152650"/>
                  <a:gd name="T70" fmla="*/ 426 w 1406282"/>
                  <a:gd name="T71" fmla="*/ 172 h 2152650"/>
                  <a:gd name="T72" fmla="*/ 484 w 1406282"/>
                  <a:gd name="T73" fmla="*/ 101 h 2152650"/>
                  <a:gd name="T74" fmla="*/ 397 w 1406282"/>
                  <a:gd name="T75" fmla="*/ 76 h 2152650"/>
                  <a:gd name="T76" fmla="*/ 513 w 1406282"/>
                  <a:gd name="T77" fmla="*/ 46 h 2152650"/>
                  <a:gd name="T78" fmla="*/ 714 w 1406282"/>
                  <a:gd name="T79" fmla="*/ 38 h 2152650"/>
                  <a:gd name="T80" fmla="*/ 1088 w 1406282"/>
                  <a:gd name="T81" fmla="*/ 26 h 2152650"/>
                  <a:gd name="T82" fmla="*/ 1549 w 1406282"/>
                  <a:gd name="T83" fmla="*/ 17 h 21526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6282"/>
                  <a:gd name="T127" fmla="*/ 0 h 2152650"/>
                  <a:gd name="T128" fmla="*/ 1406282 w 1406282"/>
                  <a:gd name="T129" fmla="*/ 2152650 h 21526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6282" h="2152650">
                    <a:moveTo>
                      <a:pt x="426777" y="123825"/>
                    </a:moveTo>
                    <a:lnTo>
                      <a:pt x="483927" y="85725"/>
                    </a:lnTo>
                    <a:cubicBezTo>
                      <a:pt x="497136" y="76919"/>
                      <a:pt x="509022" y="66254"/>
                      <a:pt x="522027" y="57150"/>
                    </a:cubicBezTo>
                    <a:cubicBezTo>
                      <a:pt x="540784" y="44020"/>
                      <a:pt x="560127" y="31750"/>
                      <a:pt x="579177" y="19050"/>
                    </a:cubicBezTo>
                    <a:cubicBezTo>
                      <a:pt x="595885" y="7911"/>
                      <a:pt x="636327" y="0"/>
                      <a:pt x="636327" y="0"/>
                    </a:cubicBezTo>
                    <a:cubicBezTo>
                      <a:pt x="680777" y="3175"/>
                      <a:pt x="725792" y="1781"/>
                      <a:pt x="769677" y="9525"/>
                    </a:cubicBezTo>
                    <a:cubicBezTo>
                      <a:pt x="780950" y="11514"/>
                      <a:pt x="787392" y="24955"/>
                      <a:pt x="798252" y="28575"/>
                    </a:cubicBezTo>
                    <a:cubicBezTo>
                      <a:pt x="816574" y="34682"/>
                      <a:pt x="836401" y="34645"/>
                      <a:pt x="855402" y="38100"/>
                    </a:cubicBezTo>
                    <a:cubicBezTo>
                      <a:pt x="871330" y="40996"/>
                      <a:pt x="887152" y="44450"/>
                      <a:pt x="903027" y="47625"/>
                    </a:cubicBezTo>
                    <a:cubicBezTo>
                      <a:pt x="912552" y="53975"/>
                      <a:pt x="921363" y="61555"/>
                      <a:pt x="931602" y="66675"/>
                    </a:cubicBezTo>
                    <a:cubicBezTo>
                      <a:pt x="940582" y="71165"/>
                      <a:pt x="953077" y="69100"/>
                      <a:pt x="960177" y="76200"/>
                    </a:cubicBezTo>
                    <a:cubicBezTo>
                      <a:pt x="976366" y="92389"/>
                      <a:pt x="979227" y="120650"/>
                      <a:pt x="998277" y="133350"/>
                    </a:cubicBezTo>
                    <a:lnTo>
                      <a:pt x="1055427" y="171450"/>
                    </a:lnTo>
                    <a:cubicBezTo>
                      <a:pt x="1090352" y="223837"/>
                      <a:pt x="1055427" y="179387"/>
                      <a:pt x="1103052" y="219075"/>
                    </a:cubicBezTo>
                    <a:cubicBezTo>
                      <a:pt x="1176391" y="280191"/>
                      <a:pt x="1089256" y="219402"/>
                      <a:pt x="1160202" y="266700"/>
                    </a:cubicBezTo>
                    <a:cubicBezTo>
                      <a:pt x="1163377" y="279400"/>
                      <a:pt x="1165965" y="292261"/>
                      <a:pt x="1169727" y="304800"/>
                    </a:cubicBezTo>
                    <a:cubicBezTo>
                      <a:pt x="1175497" y="324034"/>
                      <a:pt x="1188777" y="361950"/>
                      <a:pt x="1188777" y="361950"/>
                    </a:cubicBezTo>
                    <a:cubicBezTo>
                      <a:pt x="1169958" y="578370"/>
                      <a:pt x="1155792" y="530398"/>
                      <a:pt x="1188777" y="695325"/>
                    </a:cubicBezTo>
                    <a:cubicBezTo>
                      <a:pt x="1190746" y="705170"/>
                      <a:pt x="1195127" y="714375"/>
                      <a:pt x="1198302" y="723900"/>
                    </a:cubicBezTo>
                    <a:cubicBezTo>
                      <a:pt x="1203171" y="782330"/>
                      <a:pt x="1204704" y="838433"/>
                      <a:pt x="1217352" y="895350"/>
                    </a:cubicBezTo>
                    <a:cubicBezTo>
                      <a:pt x="1219530" y="905151"/>
                      <a:pt x="1224119" y="914271"/>
                      <a:pt x="1226877" y="923925"/>
                    </a:cubicBezTo>
                    <a:cubicBezTo>
                      <a:pt x="1228110" y="928241"/>
                      <a:pt x="1240489" y="982987"/>
                      <a:pt x="1245927" y="990600"/>
                    </a:cubicBezTo>
                    <a:cubicBezTo>
                      <a:pt x="1287396" y="1048656"/>
                      <a:pt x="1273237" y="1012828"/>
                      <a:pt x="1322127" y="1047750"/>
                    </a:cubicBezTo>
                    <a:cubicBezTo>
                      <a:pt x="1333088" y="1055580"/>
                      <a:pt x="1340354" y="1067701"/>
                      <a:pt x="1350702" y="1076325"/>
                    </a:cubicBezTo>
                    <a:cubicBezTo>
                      <a:pt x="1359496" y="1083654"/>
                      <a:pt x="1369752" y="1089025"/>
                      <a:pt x="1379277" y="1095375"/>
                    </a:cubicBezTo>
                    <a:cubicBezTo>
                      <a:pt x="1406282" y="1176389"/>
                      <a:pt x="1393943" y="1126066"/>
                      <a:pt x="1369752" y="1295400"/>
                    </a:cubicBezTo>
                    <a:cubicBezTo>
                      <a:pt x="1368332" y="1305339"/>
                      <a:pt x="1362985" y="1314321"/>
                      <a:pt x="1360227" y="1323975"/>
                    </a:cubicBezTo>
                    <a:cubicBezTo>
                      <a:pt x="1356631" y="1336562"/>
                      <a:pt x="1354464" y="1349536"/>
                      <a:pt x="1350702" y="1362075"/>
                    </a:cubicBezTo>
                    <a:cubicBezTo>
                      <a:pt x="1338377" y="1403159"/>
                      <a:pt x="1332702" y="1422150"/>
                      <a:pt x="1312602" y="1457325"/>
                    </a:cubicBezTo>
                    <a:cubicBezTo>
                      <a:pt x="1306922" y="1467264"/>
                      <a:pt x="1301647" y="1477805"/>
                      <a:pt x="1293552" y="1485900"/>
                    </a:cubicBezTo>
                    <a:cubicBezTo>
                      <a:pt x="1285457" y="1493995"/>
                      <a:pt x="1274502" y="1498600"/>
                      <a:pt x="1264977" y="1504950"/>
                    </a:cubicBezTo>
                    <a:cubicBezTo>
                      <a:pt x="1258627" y="1514475"/>
                      <a:pt x="1252581" y="1524210"/>
                      <a:pt x="1245927" y="1533525"/>
                    </a:cubicBezTo>
                    <a:cubicBezTo>
                      <a:pt x="1236700" y="1546443"/>
                      <a:pt x="1225228" y="1557842"/>
                      <a:pt x="1217352" y="1571625"/>
                    </a:cubicBezTo>
                    <a:cubicBezTo>
                      <a:pt x="1206760" y="1590161"/>
                      <a:pt x="1206255" y="1619742"/>
                      <a:pt x="1198302" y="1638300"/>
                    </a:cubicBezTo>
                    <a:cubicBezTo>
                      <a:pt x="1193793" y="1648822"/>
                      <a:pt x="1185602" y="1657350"/>
                      <a:pt x="1179252" y="1666875"/>
                    </a:cubicBezTo>
                    <a:cubicBezTo>
                      <a:pt x="1176077" y="1685925"/>
                      <a:pt x="1171331" y="1704779"/>
                      <a:pt x="1169727" y="1724025"/>
                    </a:cubicBezTo>
                    <a:cubicBezTo>
                      <a:pt x="1164974" y="1781065"/>
                      <a:pt x="1173460" y="1839793"/>
                      <a:pt x="1160202" y="1895475"/>
                    </a:cubicBezTo>
                    <a:cubicBezTo>
                      <a:pt x="1156525" y="1910918"/>
                      <a:pt x="1135020" y="1914823"/>
                      <a:pt x="1122102" y="1924050"/>
                    </a:cubicBezTo>
                    <a:cubicBezTo>
                      <a:pt x="1093355" y="1944584"/>
                      <a:pt x="1071115" y="1957201"/>
                      <a:pt x="1036377" y="1971675"/>
                    </a:cubicBezTo>
                    <a:cubicBezTo>
                      <a:pt x="1017841" y="1979398"/>
                      <a:pt x="979227" y="1990725"/>
                      <a:pt x="979227" y="1990725"/>
                    </a:cubicBezTo>
                    <a:cubicBezTo>
                      <a:pt x="969702" y="2000250"/>
                      <a:pt x="959276" y="2008952"/>
                      <a:pt x="950652" y="2019300"/>
                    </a:cubicBezTo>
                    <a:cubicBezTo>
                      <a:pt x="943323" y="2028094"/>
                      <a:pt x="940917" y="2041221"/>
                      <a:pt x="931602" y="2047875"/>
                    </a:cubicBezTo>
                    <a:cubicBezTo>
                      <a:pt x="896007" y="2073300"/>
                      <a:pt x="835854" y="2072272"/>
                      <a:pt x="798252" y="2076450"/>
                    </a:cubicBezTo>
                    <a:cubicBezTo>
                      <a:pt x="785552" y="2079625"/>
                      <a:pt x="771518" y="2079480"/>
                      <a:pt x="760152" y="2085975"/>
                    </a:cubicBezTo>
                    <a:cubicBezTo>
                      <a:pt x="748456" y="2092658"/>
                      <a:pt x="741925" y="2105926"/>
                      <a:pt x="731577" y="2114550"/>
                    </a:cubicBezTo>
                    <a:cubicBezTo>
                      <a:pt x="711382" y="2131379"/>
                      <a:pt x="688193" y="2141005"/>
                      <a:pt x="664902" y="2152650"/>
                    </a:cubicBezTo>
                    <a:cubicBezTo>
                      <a:pt x="652202" y="2146300"/>
                      <a:pt x="640272" y="2138090"/>
                      <a:pt x="626802" y="2133600"/>
                    </a:cubicBezTo>
                    <a:cubicBezTo>
                      <a:pt x="611443" y="2128480"/>
                      <a:pt x="594883" y="2128002"/>
                      <a:pt x="579177" y="2124075"/>
                    </a:cubicBezTo>
                    <a:cubicBezTo>
                      <a:pt x="569437" y="2121640"/>
                      <a:pt x="560127" y="2117725"/>
                      <a:pt x="550602" y="2114550"/>
                    </a:cubicBezTo>
                    <a:cubicBezTo>
                      <a:pt x="534727" y="2117725"/>
                      <a:pt x="518683" y="2120148"/>
                      <a:pt x="502977" y="2124075"/>
                    </a:cubicBezTo>
                    <a:cubicBezTo>
                      <a:pt x="493237" y="2126510"/>
                      <a:pt x="484408" y="2134434"/>
                      <a:pt x="474402" y="2133600"/>
                    </a:cubicBezTo>
                    <a:cubicBezTo>
                      <a:pt x="445231" y="2131169"/>
                      <a:pt x="417252" y="2120900"/>
                      <a:pt x="388677" y="2114550"/>
                    </a:cubicBezTo>
                    <a:cubicBezTo>
                      <a:pt x="369627" y="2095500"/>
                      <a:pt x="346471" y="2079816"/>
                      <a:pt x="331527" y="2057400"/>
                    </a:cubicBezTo>
                    <a:cubicBezTo>
                      <a:pt x="325177" y="2047875"/>
                      <a:pt x="319806" y="2037619"/>
                      <a:pt x="312477" y="2028825"/>
                    </a:cubicBezTo>
                    <a:cubicBezTo>
                      <a:pt x="297430" y="2010769"/>
                      <a:pt x="276734" y="1991904"/>
                      <a:pt x="255327" y="1981200"/>
                    </a:cubicBezTo>
                    <a:cubicBezTo>
                      <a:pt x="246347" y="1976710"/>
                      <a:pt x="236277" y="1974850"/>
                      <a:pt x="226752" y="1971675"/>
                    </a:cubicBezTo>
                    <a:cubicBezTo>
                      <a:pt x="217227" y="1965325"/>
                      <a:pt x="201797" y="1963485"/>
                      <a:pt x="198177" y="1952625"/>
                    </a:cubicBezTo>
                    <a:cubicBezTo>
                      <a:pt x="194037" y="1940206"/>
                      <a:pt x="203562" y="1926944"/>
                      <a:pt x="207702" y="1914525"/>
                    </a:cubicBezTo>
                    <a:cubicBezTo>
                      <a:pt x="215867" y="1890031"/>
                      <a:pt x="232525" y="1852035"/>
                      <a:pt x="245802" y="1828800"/>
                    </a:cubicBezTo>
                    <a:cubicBezTo>
                      <a:pt x="251482" y="1818861"/>
                      <a:pt x="258502" y="1809750"/>
                      <a:pt x="264852" y="1800225"/>
                    </a:cubicBezTo>
                    <a:cubicBezTo>
                      <a:pt x="268027" y="1787525"/>
                      <a:pt x="270615" y="1774664"/>
                      <a:pt x="274377" y="1762125"/>
                    </a:cubicBezTo>
                    <a:cubicBezTo>
                      <a:pt x="280147" y="1742891"/>
                      <a:pt x="293427" y="1704975"/>
                      <a:pt x="293427" y="1704975"/>
                    </a:cubicBezTo>
                    <a:cubicBezTo>
                      <a:pt x="290252" y="1682750"/>
                      <a:pt x="292240" y="1659145"/>
                      <a:pt x="283902" y="1638300"/>
                    </a:cubicBezTo>
                    <a:cubicBezTo>
                      <a:pt x="278899" y="1625793"/>
                      <a:pt x="267023" y="1616408"/>
                      <a:pt x="255327" y="1609725"/>
                    </a:cubicBezTo>
                    <a:cubicBezTo>
                      <a:pt x="243961" y="1603230"/>
                      <a:pt x="230238" y="1601646"/>
                      <a:pt x="217227" y="1600200"/>
                    </a:cubicBezTo>
                    <a:cubicBezTo>
                      <a:pt x="172936" y="1595279"/>
                      <a:pt x="128327" y="1593850"/>
                      <a:pt x="83877" y="1590675"/>
                    </a:cubicBezTo>
                    <a:cubicBezTo>
                      <a:pt x="28926" y="1508249"/>
                      <a:pt x="56813" y="1563961"/>
                      <a:pt x="36252" y="1495425"/>
                    </a:cubicBezTo>
                    <a:cubicBezTo>
                      <a:pt x="30482" y="1476191"/>
                      <a:pt x="17202" y="1438275"/>
                      <a:pt x="17202" y="1438275"/>
                    </a:cubicBezTo>
                    <a:cubicBezTo>
                      <a:pt x="4365" y="1271400"/>
                      <a:pt x="0" y="1302510"/>
                      <a:pt x="26727" y="1095375"/>
                    </a:cubicBezTo>
                    <a:cubicBezTo>
                      <a:pt x="36244" y="1021618"/>
                      <a:pt x="38183" y="1029301"/>
                      <a:pt x="74352" y="981075"/>
                    </a:cubicBezTo>
                    <a:cubicBezTo>
                      <a:pt x="83027" y="955050"/>
                      <a:pt x="94933" y="910351"/>
                      <a:pt x="112452" y="885825"/>
                    </a:cubicBezTo>
                    <a:cubicBezTo>
                      <a:pt x="120282" y="874864"/>
                      <a:pt x="129252" y="863792"/>
                      <a:pt x="141027" y="857250"/>
                    </a:cubicBezTo>
                    <a:cubicBezTo>
                      <a:pt x="158580" y="847498"/>
                      <a:pt x="198177" y="838200"/>
                      <a:pt x="198177" y="838200"/>
                    </a:cubicBezTo>
                    <a:cubicBezTo>
                      <a:pt x="186227" y="599192"/>
                      <a:pt x="201121" y="710045"/>
                      <a:pt x="160077" y="504825"/>
                    </a:cubicBezTo>
                    <a:cubicBezTo>
                      <a:pt x="157292" y="490902"/>
                      <a:pt x="147377" y="479425"/>
                      <a:pt x="141027" y="466725"/>
                    </a:cubicBezTo>
                    <a:cubicBezTo>
                      <a:pt x="137852" y="438150"/>
                      <a:pt x="130196" y="409721"/>
                      <a:pt x="131502" y="381000"/>
                    </a:cubicBezTo>
                    <a:cubicBezTo>
                      <a:pt x="133398" y="339282"/>
                      <a:pt x="140424" y="297689"/>
                      <a:pt x="150552" y="257175"/>
                    </a:cubicBezTo>
                    <a:cubicBezTo>
                      <a:pt x="153328" y="246069"/>
                      <a:pt x="162273" y="237394"/>
                      <a:pt x="169602" y="228600"/>
                    </a:cubicBezTo>
                    <a:cubicBezTo>
                      <a:pt x="178226" y="218252"/>
                      <a:pt x="186481" y="206708"/>
                      <a:pt x="198177" y="200025"/>
                    </a:cubicBezTo>
                    <a:cubicBezTo>
                      <a:pt x="209543" y="193530"/>
                      <a:pt x="223690" y="194096"/>
                      <a:pt x="236277" y="190500"/>
                    </a:cubicBezTo>
                    <a:cubicBezTo>
                      <a:pt x="331930" y="163171"/>
                      <a:pt x="183845" y="201227"/>
                      <a:pt x="302952" y="171450"/>
                    </a:cubicBezTo>
                    <a:cubicBezTo>
                      <a:pt x="322002" y="158750"/>
                      <a:pt x="352862" y="155070"/>
                      <a:pt x="360102" y="133350"/>
                    </a:cubicBezTo>
                    <a:cubicBezTo>
                      <a:pt x="363277" y="123825"/>
                      <a:pt x="361457" y="110611"/>
                      <a:pt x="369627" y="104775"/>
                    </a:cubicBezTo>
                    <a:cubicBezTo>
                      <a:pt x="408948" y="76689"/>
                      <a:pt x="470644" y="85725"/>
                      <a:pt x="512502" y="85725"/>
                    </a:cubicBezTo>
                  </a:path>
                </a:pathLst>
              </a:custGeom>
              <a:solidFill>
                <a:srgbClr val="0066FF"/>
              </a:solidFill>
              <a:ln w="317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8704" name="Freeform 177"/>
              <p:cNvSpPr>
                <a:spLocks/>
              </p:cNvSpPr>
              <p:nvPr/>
            </p:nvSpPr>
            <p:spPr bwMode="auto">
              <a:xfrm>
                <a:off x="4225351" y="3267802"/>
                <a:ext cx="420628" cy="95546"/>
              </a:xfrm>
              <a:custGeom>
                <a:avLst/>
                <a:gdLst>
                  <a:gd name="T0" fmla="*/ 0 w 657225"/>
                  <a:gd name="T1" fmla="*/ 5 h 183941"/>
                  <a:gd name="T2" fmla="*/ 90 w 657225"/>
                  <a:gd name="T3" fmla="*/ 4 h 183941"/>
                  <a:gd name="T4" fmla="*/ 188 w 657225"/>
                  <a:gd name="T5" fmla="*/ 4 h 183941"/>
                  <a:gd name="T6" fmla="*/ 219 w 657225"/>
                  <a:gd name="T7" fmla="*/ 3 h 183941"/>
                  <a:gd name="T8" fmla="*/ 241 w 657225"/>
                  <a:gd name="T9" fmla="*/ 2 h 183941"/>
                  <a:gd name="T10" fmla="*/ 249 w 657225"/>
                  <a:gd name="T11" fmla="*/ 2 h 183941"/>
                  <a:gd name="T12" fmla="*/ 340 w 657225"/>
                  <a:gd name="T13" fmla="*/ 1 h 183941"/>
                  <a:gd name="T14" fmla="*/ 385 w 657225"/>
                  <a:gd name="T15" fmla="*/ 2 h 183941"/>
                  <a:gd name="T16" fmla="*/ 408 w 657225"/>
                  <a:gd name="T17" fmla="*/ 3 h 183941"/>
                  <a:gd name="T18" fmla="*/ 453 w 657225"/>
                  <a:gd name="T19" fmla="*/ 2 h 183941"/>
                  <a:gd name="T20" fmla="*/ 506 w 657225"/>
                  <a:gd name="T21" fmla="*/ 3 h 183941"/>
                  <a:gd name="T22" fmla="*/ 521 w 657225"/>
                  <a:gd name="T23" fmla="*/ 3 h 1839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7225"/>
                  <a:gd name="T37" fmla="*/ 0 h 183941"/>
                  <a:gd name="T38" fmla="*/ 657225 w 657225"/>
                  <a:gd name="T39" fmla="*/ 183941 h 1839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7225" h="183941">
                    <a:moveTo>
                      <a:pt x="0" y="183941"/>
                    </a:moveTo>
                    <a:lnTo>
                      <a:pt x="114300" y="145841"/>
                    </a:lnTo>
                    <a:cubicBezTo>
                      <a:pt x="153573" y="132750"/>
                      <a:pt x="196850" y="139491"/>
                      <a:pt x="238125" y="136316"/>
                    </a:cubicBezTo>
                    <a:cubicBezTo>
                      <a:pt x="300470" y="115534"/>
                      <a:pt x="239280" y="144398"/>
                      <a:pt x="276225" y="98216"/>
                    </a:cubicBezTo>
                    <a:cubicBezTo>
                      <a:pt x="283376" y="89277"/>
                      <a:pt x="295275" y="85516"/>
                      <a:pt x="304800" y="79166"/>
                    </a:cubicBezTo>
                    <a:cubicBezTo>
                      <a:pt x="307975" y="69641"/>
                      <a:pt x="308756" y="58945"/>
                      <a:pt x="314325" y="50591"/>
                    </a:cubicBezTo>
                    <a:cubicBezTo>
                      <a:pt x="348053" y="0"/>
                      <a:pt x="361906" y="24128"/>
                      <a:pt x="428625" y="31541"/>
                    </a:cubicBezTo>
                    <a:lnTo>
                      <a:pt x="485775" y="69641"/>
                    </a:lnTo>
                    <a:lnTo>
                      <a:pt x="514350" y="88691"/>
                    </a:lnTo>
                    <a:cubicBezTo>
                      <a:pt x="533400" y="85516"/>
                      <a:pt x="552187" y="79166"/>
                      <a:pt x="571500" y="79166"/>
                    </a:cubicBezTo>
                    <a:cubicBezTo>
                      <a:pt x="593951" y="79166"/>
                      <a:pt x="615862" y="86212"/>
                      <a:pt x="638175" y="88691"/>
                    </a:cubicBezTo>
                    <a:cubicBezTo>
                      <a:pt x="644486" y="89392"/>
                      <a:pt x="650875" y="88691"/>
                      <a:pt x="657225" y="88691"/>
                    </a:cubicBezTo>
                  </a:path>
                </a:pathLst>
              </a:custGeom>
              <a:noFill/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68690" name="Group 172"/>
            <p:cNvGrpSpPr>
              <a:grpSpLocks/>
            </p:cNvGrpSpPr>
            <p:nvPr/>
          </p:nvGrpSpPr>
          <p:grpSpPr bwMode="auto">
            <a:xfrm rot="-7218209">
              <a:off x="5156994" y="3480594"/>
              <a:ext cx="900112" cy="1117600"/>
              <a:chOff x="3967138" y="3215698"/>
              <a:chExt cx="900029" cy="1118171"/>
            </a:xfrm>
          </p:grpSpPr>
          <p:sp>
            <p:nvSpPr>
              <p:cNvPr id="68701" name="Freeform 173"/>
              <p:cNvSpPr>
                <a:spLocks/>
              </p:cNvSpPr>
              <p:nvPr/>
            </p:nvSpPr>
            <p:spPr bwMode="auto">
              <a:xfrm>
                <a:off x="3967138" y="3215698"/>
                <a:ext cx="900029" cy="1118171"/>
              </a:xfrm>
              <a:custGeom>
                <a:avLst/>
                <a:gdLst>
                  <a:gd name="T0" fmla="*/ 1462 w 1406282"/>
                  <a:gd name="T1" fmla="*/ 17 h 2152650"/>
                  <a:gd name="T2" fmla="*/ 1750 w 1406282"/>
                  <a:gd name="T3" fmla="*/ 4 h 2152650"/>
                  <a:gd name="T4" fmla="*/ 2326 w 1406282"/>
                  <a:gd name="T5" fmla="*/ 2 h 2152650"/>
                  <a:gd name="T6" fmla="*/ 2586 w 1406282"/>
                  <a:gd name="T7" fmla="*/ 8 h 2152650"/>
                  <a:gd name="T8" fmla="*/ 2816 w 1406282"/>
                  <a:gd name="T9" fmla="*/ 13 h 2152650"/>
                  <a:gd name="T10" fmla="*/ 3018 w 1406282"/>
                  <a:gd name="T11" fmla="*/ 26 h 2152650"/>
                  <a:gd name="T12" fmla="*/ 3334 w 1406282"/>
                  <a:gd name="T13" fmla="*/ 44 h 2152650"/>
                  <a:gd name="T14" fmla="*/ 3536 w 1406282"/>
                  <a:gd name="T15" fmla="*/ 61 h 2152650"/>
                  <a:gd name="T16" fmla="*/ 3594 w 1406282"/>
                  <a:gd name="T17" fmla="*/ 139 h 2152650"/>
                  <a:gd name="T18" fmla="*/ 3680 w 1406282"/>
                  <a:gd name="T19" fmla="*/ 179 h 2152650"/>
                  <a:gd name="T20" fmla="*/ 3766 w 1406282"/>
                  <a:gd name="T21" fmla="*/ 198 h 2152650"/>
                  <a:gd name="T22" fmla="*/ 4083 w 1406282"/>
                  <a:gd name="T23" fmla="*/ 216 h 2152650"/>
                  <a:gd name="T24" fmla="*/ 4140 w 1406282"/>
                  <a:gd name="T25" fmla="*/ 260 h 2152650"/>
                  <a:gd name="T26" fmla="*/ 4083 w 1406282"/>
                  <a:gd name="T27" fmla="*/ 273 h 2152650"/>
                  <a:gd name="T28" fmla="*/ 3910 w 1406282"/>
                  <a:gd name="T29" fmla="*/ 298 h 2152650"/>
                  <a:gd name="T30" fmla="*/ 3766 w 1406282"/>
                  <a:gd name="T31" fmla="*/ 308 h 2152650"/>
                  <a:gd name="T32" fmla="*/ 3622 w 1406282"/>
                  <a:gd name="T33" fmla="*/ 328 h 2152650"/>
                  <a:gd name="T34" fmla="*/ 3536 w 1406282"/>
                  <a:gd name="T35" fmla="*/ 345 h 2152650"/>
                  <a:gd name="T36" fmla="*/ 3391 w 1406282"/>
                  <a:gd name="T37" fmla="*/ 385 h 2152650"/>
                  <a:gd name="T38" fmla="*/ 2960 w 1406282"/>
                  <a:gd name="T39" fmla="*/ 399 h 2152650"/>
                  <a:gd name="T40" fmla="*/ 2816 w 1406282"/>
                  <a:gd name="T41" fmla="*/ 410 h 2152650"/>
                  <a:gd name="T42" fmla="*/ 2298 w 1406282"/>
                  <a:gd name="T43" fmla="*/ 418 h 2152650"/>
                  <a:gd name="T44" fmla="*/ 2010 w 1406282"/>
                  <a:gd name="T45" fmla="*/ 432 h 2152650"/>
                  <a:gd name="T46" fmla="*/ 1750 w 1406282"/>
                  <a:gd name="T47" fmla="*/ 426 h 2152650"/>
                  <a:gd name="T48" fmla="*/ 1520 w 1406282"/>
                  <a:gd name="T49" fmla="*/ 426 h 2152650"/>
                  <a:gd name="T50" fmla="*/ 1175 w 1406282"/>
                  <a:gd name="T51" fmla="*/ 424 h 2152650"/>
                  <a:gd name="T52" fmla="*/ 945 w 1406282"/>
                  <a:gd name="T53" fmla="*/ 407 h 2152650"/>
                  <a:gd name="T54" fmla="*/ 685 w 1406282"/>
                  <a:gd name="T55" fmla="*/ 395 h 2152650"/>
                  <a:gd name="T56" fmla="*/ 627 w 1406282"/>
                  <a:gd name="T57" fmla="*/ 384 h 2152650"/>
                  <a:gd name="T58" fmla="*/ 801 w 1406282"/>
                  <a:gd name="T59" fmla="*/ 360 h 2152650"/>
                  <a:gd name="T60" fmla="*/ 887 w 1406282"/>
                  <a:gd name="T61" fmla="*/ 342 h 2152650"/>
                  <a:gd name="T62" fmla="*/ 772 w 1406282"/>
                  <a:gd name="T63" fmla="*/ 323 h 2152650"/>
                  <a:gd name="T64" fmla="*/ 254 w 1406282"/>
                  <a:gd name="T65" fmla="*/ 319 h 2152650"/>
                  <a:gd name="T66" fmla="*/ 52 w 1406282"/>
                  <a:gd name="T67" fmla="*/ 288 h 2152650"/>
                  <a:gd name="T68" fmla="*/ 225 w 1406282"/>
                  <a:gd name="T69" fmla="*/ 197 h 2152650"/>
                  <a:gd name="T70" fmla="*/ 426 w 1406282"/>
                  <a:gd name="T71" fmla="*/ 172 h 2152650"/>
                  <a:gd name="T72" fmla="*/ 484 w 1406282"/>
                  <a:gd name="T73" fmla="*/ 101 h 2152650"/>
                  <a:gd name="T74" fmla="*/ 397 w 1406282"/>
                  <a:gd name="T75" fmla="*/ 76 h 2152650"/>
                  <a:gd name="T76" fmla="*/ 513 w 1406282"/>
                  <a:gd name="T77" fmla="*/ 46 h 2152650"/>
                  <a:gd name="T78" fmla="*/ 714 w 1406282"/>
                  <a:gd name="T79" fmla="*/ 38 h 2152650"/>
                  <a:gd name="T80" fmla="*/ 1088 w 1406282"/>
                  <a:gd name="T81" fmla="*/ 26 h 2152650"/>
                  <a:gd name="T82" fmla="*/ 1549 w 1406282"/>
                  <a:gd name="T83" fmla="*/ 17 h 21526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6282"/>
                  <a:gd name="T127" fmla="*/ 0 h 2152650"/>
                  <a:gd name="T128" fmla="*/ 1406282 w 1406282"/>
                  <a:gd name="T129" fmla="*/ 2152650 h 21526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6282" h="2152650">
                    <a:moveTo>
                      <a:pt x="426777" y="123825"/>
                    </a:moveTo>
                    <a:lnTo>
                      <a:pt x="483927" y="85725"/>
                    </a:lnTo>
                    <a:cubicBezTo>
                      <a:pt x="497136" y="76919"/>
                      <a:pt x="509022" y="66254"/>
                      <a:pt x="522027" y="57150"/>
                    </a:cubicBezTo>
                    <a:cubicBezTo>
                      <a:pt x="540784" y="44020"/>
                      <a:pt x="560127" y="31750"/>
                      <a:pt x="579177" y="19050"/>
                    </a:cubicBezTo>
                    <a:cubicBezTo>
                      <a:pt x="595885" y="7911"/>
                      <a:pt x="636327" y="0"/>
                      <a:pt x="636327" y="0"/>
                    </a:cubicBezTo>
                    <a:cubicBezTo>
                      <a:pt x="680777" y="3175"/>
                      <a:pt x="725792" y="1781"/>
                      <a:pt x="769677" y="9525"/>
                    </a:cubicBezTo>
                    <a:cubicBezTo>
                      <a:pt x="780950" y="11514"/>
                      <a:pt x="787392" y="24955"/>
                      <a:pt x="798252" y="28575"/>
                    </a:cubicBezTo>
                    <a:cubicBezTo>
                      <a:pt x="816574" y="34682"/>
                      <a:pt x="836401" y="34645"/>
                      <a:pt x="855402" y="38100"/>
                    </a:cubicBezTo>
                    <a:cubicBezTo>
                      <a:pt x="871330" y="40996"/>
                      <a:pt x="887152" y="44450"/>
                      <a:pt x="903027" y="47625"/>
                    </a:cubicBezTo>
                    <a:cubicBezTo>
                      <a:pt x="912552" y="53975"/>
                      <a:pt x="921363" y="61555"/>
                      <a:pt x="931602" y="66675"/>
                    </a:cubicBezTo>
                    <a:cubicBezTo>
                      <a:pt x="940582" y="71165"/>
                      <a:pt x="953077" y="69100"/>
                      <a:pt x="960177" y="76200"/>
                    </a:cubicBezTo>
                    <a:cubicBezTo>
                      <a:pt x="976366" y="92389"/>
                      <a:pt x="979227" y="120650"/>
                      <a:pt x="998277" y="133350"/>
                    </a:cubicBezTo>
                    <a:lnTo>
                      <a:pt x="1055427" y="171450"/>
                    </a:lnTo>
                    <a:cubicBezTo>
                      <a:pt x="1090352" y="223837"/>
                      <a:pt x="1055427" y="179387"/>
                      <a:pt x="1103052" y="219075"/>
                    </a:cubicBezTo>
                    <a:cubicBezTo>
                      <a:pt x="1176391" y="280191"/>
                      <a:pt x="1089256" y="219402"/>
                      <a:pt x="1160202" y="266700"/>
                    </a:cubicBezTo>
                    <a:cubicBezTo>
                      <a:pt x="1163377" y="279400"/>
                      <a:pt x="1165965" y="292261"/>
                      <a:pt x="1169727" y="304800"/>
                    </a:cubicBezTo>
                    <a:cubicBezTo>
                      <a:pt x="1175497" y="324034"/>
                      <a:pt x="1188777" y="361950"/>
                      <a:pt x="1188777" y="361950"/>
                    </a:cubicBezTo>
                    <a:cubicBezTo>
                      <a:pt x="1169958" y="578370"/>
                      <a:pt x="1155792" y="530398"/>
                      <a:pt x="1188777" y="695325"/>
                    </a:cubicBezTo>
                    <a:cubicBezTo>
                      <a:pt x="1190746" y="705170"/>
                      <a:pt x="1195127" y="714375"/>
                      <a:pt x="1198302" y="723900"/>
                    </a:cubicBezTo>
                    <a:cubicBezTo>
                      <a:pt x="1203171" y="782330"/>
                      <a:pt x="1204704" y="838433"/>
                      <a:pt x="1217352" y="895350"/>
                    </a:cubicBezTo>
                    <a:cubicBezTo>
                      <a:pt x="1219530" y="905151"/>
                      <a:pt x="1224119" y="914271"/>
                      <a:pt x="1226877" y="923925"/>
                    </a:cubicBezTo>
                    <a:cubicBezTo>
                      <a:pt x="1228110" y="928241"/>
                      <a:pt x="1240489" y="982987"/>
                      <a:pt x="1245927" y="990600"/>
                    </a:cubicBezTo>
                    <a:cubicBezTo>
                      <a:pt x="1287396" y="1048656"/>
                      <a:pt x="1273237" y="1012828"/>
                      <a:pt x="1322127" y="1047750"/>
                    </a:cubicBezTo>
                    <a:cubicBezTo>
                      <a:pt x="1333088" y="1055580"/>
                      <a:pt x="1340354" y="1067701"/>
                      <a:pt x="1350702" y="1076325"/>
                    </a:cubicBezTo>
                    <a:cubicBezTo>
                      <a:pt x="1359496" y="1083654"/>
                      <a:pt x="1369752" y="1089025"/>
                      <a:pt x="1379277" y="1095375"/>
                    </a:cubicBezTo>
                    <a:cubicBezTo>
                      <a:pt x="1406282" y="1176389"/>
                      <a:pt x="1393943" y="1126066"/>
                      <a:pt x="1369752" y="1295400"/>
                    </a:cubicBezTo>
                    <a:cubicBezTo>
                      <a:pt x="1368332" y="1305339"/>
                      <a:pt x="1362985" y="1314321"/>
                      <a:pt x="1360227" y="1323975"/>
                    </a:cubicBezTo>
                    <a:cubicBezTo>
                      <a:pt x="1356631" y="1336562"/>
                      <a:pt x="1354464" y="1349536"/>
                      <a:pt x="1350702" y="1362075"/>
                    </a:cubicBezTo>
                    <a:cubicBezTo>
                      <a:pt x="1338377" y="1403159"/>
                      <a:pt x="1332702" y="1422150"/>
                      <a:pt x="1312602" y="1457325"/>
                    </a:cubicBezTo>
                    <a:cubicBezTo>
                      <a:pt x="1306922" y="1467264"/>
                      <a:pt x="1301647" y="1477805"/>
                      <a:pt x="1293552" y="1485900"/>
                    </a:cubicBezTo>
                    <a:cubicBezTo>
                      <a:pt x="1285457" y="1493995"/>
                      <a:pt x="1274502" y="1498600"/>
                      <a:pt x="1264977" y="1504950"/>
                    </a:cubicBezTo>
                    <a:cubicBezTo>
                      <a:pt x="1258627" y="1514475"/>
                      <a:pt x="1252581" y="1524210"/>
                      <a:pt x="1245927" y="1533525"/>
                    </a:cubicBezTo>
                    <a:cubicBezTo>
                      <a:pt x="1236700" y="1546443"/>
                      <a:pt x="1225228" y="1557842"/>
                      <a:pt x="1217352" y="1571625"/>
                    </a:cubicBezTo>
                    <a:cubicBezTo>
                      <a:pt x="1206760" y="1590161"/>
                      <a:pt x="1206255" y="1619742"/>
                      <a:pt x="1198302" y="1638300"/>
                    </a:cubicBezTo>
                    <a:cubicBezTo>
                      <a:pt x="1193793" y="1648822"/>
                      <a:pt x="1185602" y="1657350"/>
                      <a:pt x="1179252" y="1666875"/>
                    </a:cubicBezTo>
                    <a:cubicBezTo>
                      <a:pt x="1176077" y="1685925"/>
                      <a:pt x="1171331" y="1704779"/>
                      <a:pt x="1169727" y="1724025"/>
                    </a:cubicBezTo>
                    <a:cubicBezTo>
                      <a:pt x="1164974" y="1781065"/>
                      <a:pt x="1173460" y="1839793"/>
                      <a:pt x="1160202" y="1895475"/>
                    </a:cubicBezTo>
                    <a:cubicBezTo>
                      <a:pt x="1156525" y="1910918"/>
                      <a:pt x="1135020" y="1914823"/>
                      <a:pt x="1122102" y="1924050"/>
                    </a:cubicBezTo>
                    <a:cubicBezTo>
                      <a:pt x="1093355" y="1944584"/>
                      <a:pt x="1071115" y="1957201"/>
                      <a:pt x="1036377" y="1971675"/>
                    </a:cubicBezTo>
                    <a:cubicBezTo>
                      <a:pt x="1017841" y="1979398"/>
                      <a:pt x="979227" y="1990725"/>
                      <a:pt x="979227" y="1990725"/>
                    </a:cubicBezTo>
                    <a:cubicBezTo>
                      <a:pt x="969702" y="2000250"/>
                      <a:pt x="959276" y="2008952"/>
                      <a:pt x="950652" y="2019300"/>
                    </a:cubicBezTo>
                    <a:cubicBezTo>
                      <a:pt x="943323" y="2028094"/>
                      <a:pt x="940917" y="2041221"/>
                      <a:pt x="931602" y="2047875"/>
                    </a:cubicBezTo>
                    <a:cubicBezTo>
                      <a:pt x="896007" y="2073300"/>
                      <a:pt x="835854" y="2072272"/>
                      <a:pt x="798252" y="2076450"/>
                    </a:cubicBezTo>
                    <a:cubicBezTo>
                      <a:pt x="785552" y="2079625"/>
                      <a:pt x="771518" y="2079480"/>
                      <a:pt x="760152" y="2085975"/>
                    </a:cubicBezTo>
                    <a:cubicBezTo>
                      <a:pt x="748456" y="2092658"/>
                      <a:pt x="741925" y="2105926"/>
                      <a:pt x="731577" y="2114550"/>
                    </a:cubicBezTo>
                    <a:cubicBezTo>
                      <a:pt x="711382" y="2131379"/>
                      <a:pt x="688193" y="2141005"/>
                      <a:pt x="664902" y="2152650"/>
                    </a:cubicBezTo>
                    <a:cubicBezTo>
                      <a:pt x="652202" y="2146300"/>
                      <a:pt x="640272" y="2138090"/>
                      <a:pt x="626802" y="2133600"/>
                    </a:cubicBezTo>
                    <a:cubicBezTo>
                      <a:pt x="611443" y="2128480"/>
                      <a:pt x="594883" y="2128002"/>
                      <a:pt x="579177" y="2124075"/>
                    </a:cubicBezTo>
                    <a:cubicBezTo>
                      <a:pt x="569437" y="2121640"/>
                      <a:pt x="560127" y="2117725"/>
                      <a:pt x="550602" y="2114550"/>
                    </a:cubicBezTo>
                    <a:cubicBezTo>
                      <a:pt x="534727" y="2117725"/>
                      <a:pt x="518683" y="2120148"/>
                      <a:pt x="502977" y="2124075"/>
                    </a:cubicBezTo>
                    <a:cubicBezTo>
                      <a:pt x="493237" y="2126510"/>
                      <a:pt x="484408" y="2134434"/>
                      <a:pt x="474402" y="2133600"/>
                    </a:cubicBezTo>
                    <a:cubicBezTo>
                      <a:pt x="445231" y="2131169"/>
                      <a:pt x="417252" y="2120900"/>
                      <a:pt x="388677" y="2114550"/>
                    </a:cubicBezTo>
                    <a:cubicBezTo>
                      <a:pt x="369627" y="2095500"/>
                      <a:pt x="346471" y="2079816"/>
                      <a:pt x="331527" y="2057400"/>
                    </a:cubicBezTo>
                    <a:cubicBezTo>
                      <a:pt x="325177" y="2047875"/>
                      <a:pt x="319806" y="2037619"/>
                      <a:pt x="312477" y="2028825"/>
                    </a:cubicBezTo>
                    <a:cubicBezTo>
                      <a:pt x="297430" y="2010769"/>
                      <a:pt x="276734" y="1991904"/>
                      <a:pt x="255327" y="1981200"/>
                    </a:cubicBezTo>
                    <a:cubicBezTo>
                      <a:pt x="246347" y="1976710"/>
                      <a:pt x="236277" y="1974850"/>
                      <a:pt x="226752" y="1971675"/>
                    </a:cubicBezTo>
                    <a:cubicBezTo>
                      <a:pt x="217227" y="1965325"/>
                      <a:pt x="201797" y="1963485"/>
                      <a:pt x="198177" y="1952625"/>
                    </a:cubicBezTo>
                    <a:cubicBezTo>
                      <a:pt x="194037" y="1940206"/>
                      <a:pt x="203562" y="1926944"/>
                      <a:pt x="207702" y="1914525"/>
                    </a:cubicBezTo>
                    <a:cubicBezTo>
                      <a:pt x="215867" y="1890031"/>
                      <a:pt x="232525" y="1852035"/>
                      <a:pt x="245802" y="1828800"/>
                    </a:cubicBezTo>
                    <a:cubicBezTo>
                      <a:pt x="251482" y="1818861"/>
                      <a:pt x="258502" y="1809750"/>
                      <a:pt x="264852" y="1800225"/>
                    </a:cubicBezTo>
                    <a:cubicBezTo>
                      <a:pt x="268027" y="1787525"/>
                      <a:pt x="270615" y="1774664"/>
                      <a:pt x="274377" y="1762125"/>
                    </a:cubicBezTo>
                    <a:cubicBezTo>
                      <a:pt x="280147" y="1742891"/>
                      <a:pt x="293427" y="1704975"/>
                      <a:pt x="293427" y="1704975"/>
                    </a:cubicBezTo>
                    <a:cubicBezTo>
                      <a:pt x="290252" y="1682750"/>
                      <a:pt x="292240" y="1659145"/>
                      <a:pt x="283902" y="1638300"/>
                    </a:cubicBezTo>
                    <a:cubicBezTo>
                      <a:pt x="278899" y="1625793"/>
                      <a:pt x="267023" y="1616408"/>
                      <a:pt x="255327" y="1609725"/>
                    </a:cubicBezTo>
                    <a:cubicBezTo>
                      <a:pt x="243961" y="1603230"/>
                      <a:pt x="230238" y="1601646"/>
                      <a:pt x="217227" y="1600200"/>
                    </a:cubicBezTo>
                    <a:cubicBezTo>
                      <a:pt x="172936" y="1595279"/>
                      <a:pt x="128327" y="1593850"/>
                      <a:pt x="83877" y="1590675"/>
                    </a:cubicBezTo>
                    <a:cubicBezTo>
                      <a:pt x="28926" y="1508249"/>
                      <a:pt x="56813" y="1563961"/>
                      <a:pt x="36252" y="1495425"/>
                    </a:cubicBezTo>
                    <a:cubicBezTo>
                      <a:pt x="30482" y="1476191"/>
                      <a:pt x="17202" y="1438275"/>
                      <a:pt x="17202" y="1438275"/>
                    </a:cubicBezTo>
                    <a:cubicBezTo>
                      <a:pt x="4365" y="1271400"/>
                      <a:pt x="0" y="1302510"/>
                      <a:pt x="26727" y="1095375"/>
                    </a:cubicBezTo>
                    <a:cubicBezTo>
                      <a:pt x="36244" y="1021618"/>
                      <a:pt x="38183" y="1029301"/>
                      <a:pt x="74352" y="981075"/>
                    </a:cubicBezTo>
                    <a:cubicBezTo>
                      <a:pt x="83027" y="955050"/>
                      <a:pt x="94933" y="910351"/>
                      <a:pt x="112452" y="885825"/>
                    </a:cubicBezTo>
                    <a:cubicBezTo>
                      <a:pt x="120282" y="874864"/>
                      <a:pt x="129252" y="863792"/>
                      <a:pt x="141027" y="857250"/>
                    </a:cubicBezTo>
                    <a:cubicBezTo>
                      <a:pt x="158580" y="847498"/>
                      <a:pt x="198177" y="838200"/>
                      <a:pt x="198177" y="838200"/>
                    </a:cubicBezTo>
                    <a:cubicBezTo>
                      <a:pt x="186227" y="599192"/>
                      <a:pt x="201121" y="710045"/>
                      <a:pt x="160077" y="504825"/>
                    </a:cubicBezTo>
                    <a:cubicBezTo>
                      <a:pt x="157292" y="490902"/>
                      <a:pt x="147377" y="479425"/>
                      <a:pt x="141027" y="466725"/>
                    </a:cubicBezTo>
                    <a:cubicBezTo>
                      <a:pt x="137852" y="438150"/>
                      <a:pt x="130196" y="409721"/>
                      <a:pt x="131502" y="381000"/>
                    </a:cubicBezTo>
                    <a:cubicBezTo>
                      <a:pt x="133398" y="339282"/>
                      <a:pt x="140424" y="297689"/>
                      <a:pt x="150552" y="257175"/>
                    </a:cubicBezTo>
                    <a:cubicBezTo>
                      <a:pt x="153328" y="246069"/>
                      <a:pt x="162273" y="237394"/>
                      <a:pt x="169602" y="228600"/>
                    </a:cubicBezTo>
                    <a:cubicBezTo>
                      <a:pt x="178226" y="218252"/>
                      <a:pt x="186481" y="206708"/>
                      <a:pt x="198177" y="200025"/>
                    </a:cubicBezTo>
                    <a:cubicBezTo>
                      <a:pt x="209543" y="193530"/>
                      <a:pt x="223690" y="194096"/>
                      <a:pt x="236277" y="190500"/>
                    </a:cubicBezTo>
                    <a:cubicBezTo>
                      <a:pt x="331930" y="163171"/>
                      <a:pt x="183845" y="201227"/>
                      <a:pt x="302952" y="171450"/>
                    </a:cubicBezTo>
                    <a:cubicBezTo>
                      <a:pt x="322002" y="158750"/>
                      <a:pt x="352862" y="155070"/>
                      <a:pt x="360102" y="133350"/>
                    </a:cubicBezTo>
                    <a:cubicBezTo>
                      <a:pt x="363277" y="123825"/>
                      <a:pt x="361457" y="110611"/>
                      <a:pt x="369627" y="104775"/>
                    </a:cubicBezTo>
                    <a:cubicBezTo>
                      <a:pt x="408948" y="76689"/>
                      <a:pt x="470644" y="85725"/>
                      <a:pt x="512502" y="85725"/>
                    </a:cubicBezTo>
                  </a:path>
                </a:pathLst>
              </a:custGeom>
              <a:solidFill>
                <a:srgbClr val="0066FF"/>
              </a:solidFill>
              <a:ln w="317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8702" name="Freeform 174"/>
              <p:cNvSpPr>
                <a:spLocks/>
              </p:cNvSpPr>
              <p:nvPr/>
            </p:nvSpPr>
            <p:spPr bwMode="auto">
              <a:xfrm>
                <a:off x="4225351" y="3267802"/>
                <a:ext cx="420628" cy="95546"/>
              </a:xfrm>
              <a:custGeom>
                <a:avLst/>
                <a:gdLst>
                  <a:gd name="T0" fmla="*/ 0 w 657225"/>
                  <a:gd name="T1" fmla="*/ 5 h 183941"/>
                  <a:gd name="T2" fmla="*/ 90 w 657225"/>
                  <a:gd name="T3" fmla="*/ 4 h 183941"/>
                  <a:gd name="T4" fmla="*/ 188 w 657225"/>
                  <a:gd name="T5" fmla="*/ 4 h 183941"/>
                  <a:gd name="T6" fmla="*/ 219 w 657225"/>
                  <a:gd name="T7" fmla="*/ 3 h 183941"/>
                  <a:gd name="T8" fmla="*/ 241 w 657225"/>
                  <a:gd name="T9" fmla="*/ 2 h 183941"/>
                  <a:gd name="T10" fmla="*/ 249 w 657225"/>
                  <a:gd name="T11" fmla="*/ 2 h 183941"/>
                  <a:gd name="T12" fmla="*/ 340 w 657225"/>
                  <a:gd name="T13" fmla="*/ 1 h 183941"/>
                  <a:gd name="T14" fmla="*/ 385 w 657225"/>
                  <a:gd name="T15" fmla="*/ 2 h 183941"/>
                  <a:gd name="T16" fmla="*/ 408 w 657225"/>
                  <a:gd name="T17" fmla="*/ 3 h 183941"/>
                  <a:gd name="T18" fmla="*/ 453 w 657225"/>
                  <a:gd name="T19" fmla="*/ 2 h 183941"/>
                  <a:gd name="T20" fmla="*/ 506 w 657225"/>
                  <a:gd name="T21" fmla="*/ 3 h 183941"/>
                  <a:gd name="T22" fmla="*/ 521 w 657225"/>
                  <a:gd name="T23" fmla="*/ 3 h 1839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7225"/>
                  <a:gd name="T37" fmla="*/ 0 h 183941"/>
                  <a:gd name="T38" fmla="*/ 657225 w 657225"/>
                  <a:gd name="T39" fmla="*/ 183941 h 1839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7225" h="183941">
                    <a:moveTo>
                      <a:pt x="0" y="183941"/>
                    </a:moveTo>
                    <a:lnTo>
                      <a:pt x="114300" y="145841"/>
                    </a:lnTo>
                    <a:cubicBezTo>
                      <a:pt x="153573" y="132750"/>
                      <a:pt x="196850" y="139491"/>
                      <a:pt x="238125" y="136316"/>
                    </a:cubicBezTo>
                    <a:cubicBezTo>
                      <a:pt x="300470" y="115534"/>
                      <a:pt x="239280" y="144398"/>
                      <a:pt x="276225" y="98216"/>
                    </a:cubicBezTo>
                    <a:cubicBezTo>
                      <a:pt x="283376" y="89277"/>
                      <a:pt x="295275" y="85516"/>
                      <a:pt x="304800" y="79166"/>
                    </a:cubicBezTo>
                    <a:cubicBezTo>
                      <a:pt x="307975" y="69641"/>
                      <a:pt x="308756" y="58945"/>
                      <a:pt x="314325" y="50591"/>
                    </a:cubicBezTo>
                    <a:cubicBezTo>
                      <a:pt x="348053" y="0"/>
                      <a:pt x="361906" y="24128"/>
                      <a:pt x="428625" y="31541"/>
                    </a:cubicBezTo>
                    <a:lnTo>
                      <a:pt x="485775" y="69641"/>
                    </a:lnTo>
                    <a:lnTo>
                      <a:pt x="514350" y="88691"/>
                    </a:lnTo>
                    <a:cubicBezTo>
                      <a:pt x="533400" y="85516"/>
                      <a:pt x="552187" y="79166"/>
                      <a:pt x="571500" y="79166"/>
                    </a:cubicBezTo>
                    <a:cubicBezTo>
                      <a:pt x="593951" y="79166"/>
                      <a:pt x="615862" y="86212"/>
                      <a:pt x="638175" y="88691"/>
                    </a:cubicBezTo>
                    <a:cubicBezTo>
                      <a:pt x="644486" y="89392"/>
                      <a:pt x="650875" y="88691"/>
                      <a:pt x="657225" y="88691"/>
                    </a:cubicBezTo>
                  </a:path>
                </a:pathLst>
              </a:custGeom>
              <a:noFill/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sp>
          <p:nvSpPr>
            <p:cNvPr id="68691" name="Freeform 197"/>
            <p:cNvSpPr>
              <a:spLocks/>
            </p:cNvSpPr>
            <p:nvPr/>
          </p:nvSpPr>
          <p:spPr bwMode="auto">
            <a:xfrm rot="-6937134">
              <a:off x="5745163" y="4994275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68692" name="Group 205"/>
            <p:cNvGrpSpPr>
              <a:grpSpLocks/>
            </p:cNvGrpSpPr>
            <p:nvPr/>
          </p:nvGrpSpPr>
          <p:grpSpPr bwMode="auto">
            <a:xfrm rot="-7218209">
              <a:off x="6864350" y="4008438"/>
              <a:ext cx="900113" cy="1119187"/>
              <a:chOff x="3914673" y="3230688"/>
              <a:chExt cx="900029" cy="1118171"/>
            </a:xfrm>
          </p:grpSpPr>
          <p:sp>
            <p:nvSpPr>
              <p:cNvPr id="68699" name="Freeform 213"/>
              <p:cNvSpPr>
                <a:spLocks/>
              </p:cNvSpPr>
              <p:nvPr/>
            </p:nvSpPr>
            <p:spPr bwMode="auto">
              <a:xfrm>
                <a:off x="3914673" y="3230688"/>
                <a:ext cx="900029" cy="1118171"/>
              </a:xfrm>
              <a:custGeom>
                <a:avLst/>
                <a:gdLst>
                  <a:gd name="T0" fmla="*/ 1462 w 1406282"/>
                  <a:gd name="T1" fmla="*/ 17 h 2152650"/>
                  <a:gd name="T2" fmla="*/ 1750 w 1406282"/>
                  <a:gd name="T3" fmla="*/ 4 h 2152650"/>
                  <a:gd name="T4" fmla="*/ 2326 w 1406282"/>
                  <a:gd name="T5" fmla="*/ 2 h 2152650"/>
                  <a:gd name="T6" fmla="*/ 2586 w 1406282"/>
                  <a:gd name="T7" fmla="*/ 8 h 2152650"/>
                  <a:gd name="T8" fmla="*/ 2816 w 1406282"/>
                  <a:gd name="T9" fmla="*/ 13 h 2152650"/>
                  <a:gd name="T10" fmla="*/ 3018 w 1406282"/>
                  <a:gd name="T11" fmla="*/ 26 h 2152650"/>
                  <a:gd name="T12" fmla="*/ 3334 w 1406282"/>
                  <a:gd name="T13" fmla="*/ 44 h 2152650"/>
                  <a:gd name="T14" fmla="*/ 3536 w 1406282"/>
                  <a:gd name="T15" fmla="*/ 61 h 2152650"/>
                  <a:gd name="T16" fmla="*/ 3594 w 1406282"/>
                  <a:gd name="T17" fmla="*/ 139 h 2152650"/>
                  <a:gd name="T18" fmla="*/ 3680 w 1406282"/>
                  <a:gd name="T19" fmla="*/ 179 h 2152650"/>
                  <a:gd name="T20" fmla="*/ 3766 w 1406282"/>
                  <a:gd name="T21" fmla="*/ 198 h 2152650"/>
                  <a:gd name="T22" fmla="*/ 4083 w 1406282"/>
                  <a:gd name="T23" fmla="*/ 216 h 2152650"/>
                  <a:gd name="T24" fmla="*/ 4140 w 1406282"/>
                  <a:gd name="T25" fmla="*/ 260 h 2152650"/>
                  <a:gd name="T26" fmla="*/ 4083 w 1406282"/>
                  <a:gd name="T27" fmla="*/ 273 h 2152650"/>
                  <a:gd name="T28" fmla="*/ 3910 w 1406282"/>
                  <a:gd name="T29" fmla="*/ 298 h 2152650"/>
                  <a:gd name="T30" fmla="*/ 3766 w 1406282"/>
                  <a:gd name="T31" fmla="*/ 308 h 2152650"/>
                  <a:gd name="T32" fmla="*/ 3622 w 1406282"/>
                  <a:gd name="T33" fmla="*/ 328 h 2152650"/>
                  <a:gd name="T34" fmla="*/ 3536 w 1406282"/>
                  <a:gd name="T35" fmla="*/ 345 h 2152650"/>
                  <a:gd name="T36" fmla="*/ 3391 w 1406282"/>
                  <a:gd name="T37" fmla="*/ 385 h 2152650"/>
                  <a:gd name="T38" fmla="*/ 2960 w 1406282"/>
                  <a:gd name="T39" fmla="*/ 399 h 2152650"/>
                  <a:gd name="T40" fmla="*/ 2816 w 1406282"/>
                  <a:gd name="T41" fmla="*/ 410 h 2152650"/>
                  <a:gd name="T42" fmla="*/ 2298 w 1406282"/>
                  <a:gd name="T43" fmla="*/ 418 h 2152650"/>
                  <a:gd name="T44" fmla="*/ 2010 w 1406282"/>
                  <a:gd name="T45" fmla="*/ 432 h 2152650"/>
                  <a:gd name="T46" fmla="*/ 1750 w 1406282"/>
                  <a:gd name="T47" fmla="*/ 426 h 2152650"/>
                  <a:gd name="T48" fmla="*/ 1520 w 1406282"/>
                  <a:gd name="T49" fmla="*/ 426 h 2152650"/>
                  <a:gd name="T50" fmla="*/ 1175 w 1406282"/>
                  <a:gd name="T51" fmla="*/ 424 h 2152650"/>
                  <a:gd name="T52" fmla="*/ 945 w 1406282"/>
                  <a:gd name="T53" fmla="*/ 407 h 2152650"/>
                  <a:gd name="T54" fmla="*/ 685 w 1406282"/>
                  <a:gd name="T55" fmla="*/ 395 h 2152650"/>
                  <a:gd name="T56" fmla="*/ 627 w 1406282"/>
                  <a:gd name="T57" fmla="*/ 384 h 2152650"/>
                  <a:gd name="T58" fmla="*/ 801 w 1406282"/>
                  <a:gd name="T59" fmla="*/ 360 h 2152650"/>
                  <a:gd name="T60" fmla="*/ 887 w 1406282"/>
                  <a:gd name="T61" fmla="*/ 342 h 2152650"/>
                  <a:gd name="T62" fmla="*/ 772 w 1406282"/>
                  <a:gd name="T63" fmla="*/ 323 h 2152650"/>
                  <a:gd name="T64" fmla="*/ 254 w 1406282"/>
                  <a:gd name="T65" fmla="*/ 319 h 2152650"/>
                  <a:gd name="T66" fmla="*/ 52 w 1406282"/>
                  <a:gd name="T67" fmla="*/ 288 h 2152650"/>
                  <a:gd name="T68" fmla="*/ 225 w 1406282"/>
                  <a:gd name="T69" fmla="*/ 197 h 2152650"/>
                  <a:gd name="T70" fmla="*/ 426 w 1406282"/>
                  <a:gd name="T71" fmla="*/ 172 h 2152650"/>
                  <a:gd name="T72" fmla="*/ 484 w 1406282"/>
                  <a:gd name="T73" fmla="*/ 101 h 2152650"/>
                  <a:gd name="T74" fmla="*/ 397 w 1406282"/>
                  <a:gd name="T75" fmla="*/ 76 h 2152650"/>
                  <a:gd name="T76" fmla="*/ 513 w 1406282"/>
                  <a:gd name="T77" fmla="*/ 46 h 2152650"/>
                  <a:gd name="T78" fmla="*/ 714 w 1406282"/>
                  <a:gd name="T79" fmla="*/ 38 h 2152650"/>
                  <a:gd name="T80" fmla="*/ 1088 w 1406282"/>
                  <a:gd name="T81" fmla="*/ 26 h 2152650"/>
                  <a:gd name="T82" fmla="*/ 1549 w 1406282"/>
                  <a:gd name="T83" fmla="*/ 17 h 21526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6282"/>
                  <a:gd name="T127" fmla="*/ 0 h 2152650"/>
                  <a:gd name="T128" fmla="*/ 1406282 w 1406282"/>
                  <a:gd name="T129" fmla="*/ 2152650 h 21526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6282" h="2152650">
                    <a:moveTo>
                      <a:pt x="426777" y="123825"/>
                    </a:moveTo>
                    <a:lnTo>
                      <a:pt x="483927" y="85725"/>
                    </a:lnTo>
                    <a:cubicBezTo>
                      <a:pt x="497136" y="76919"/>
                      <a:pt x="509022" y="66254"/>
                      <a:pt x="522027" y="57150"/>
                    </a:cubicBezTo>
                    <a:cubicBezTo>
                      <a:pt x="540784" y="44020"/>
                      <a:pt x="560127" y="31750"/>
                      <a:pt x="579177" y="19050"/>
                    </a:cubicBezTo>
                    <a:cubicBezTo>
                      <a:pt x="595885" y="7911"/>
                      <a:pt x="636327" y="0"/>
                      <a:pt x="636327" y="0"/>
                    </a:cubicBezTo>
                    <a:cubicBezTo>
                      <a:pt x="680777" y="3175"/>
                      <a:pt x="725792" y="1781"/>
                      <a:pt x="769677" y="9525"/>
                    </a:cubicBezTo>
                    <a:cubicBezTo>
                      <a:pt x="780950" y="11514"/>
                      <a:pt x="787392" y="24955"/>
                      <a:pt x="798252" y="28575"/>
                    </a:cubicBezTo>
                    <a:cubicBezTo>
                      <a:pt x="816574" y="34682"/>
                      <a:pt x="836401" y="34645"/>
                      <a:pt x="855402" y="38100"/>
                    </a:cubicBezTo>
                    <a:cubicBezTo>
                      <a:pt x="871330" y="40996"/>
                      <a:pt x="887152" y="44450"/>
                      <a:pt x="903027" y="47625"/>
                    </a:cubicBezTo>
                    <a:cubicBezTo>
                      <a:pt x="912552" y="53975"/>
                      <a:pt x="921363" y="61555"/>
                      <a:pt x="931602" y="66675"/>
                    </a:cubicBezTo>
                    <a:cubicBezTo>
                      <a:pt x="940582" y="71165"/>
                      <a:pt x="953077" y="69100"/>
                      <a:pt x="960177" y="76200"/>
                    </a:cubicBezTo>
                    <a:cubicBezTo>
                      <a:pt x="976366" y="92389"/>
                      <a:pt x="979227" y="120650"/>
                      <a:pt x="998277" y="133350"/>
                    </a:cubicBezTo>
                    <a:lnTo>
                      <a:pt x="1055427" y="171450"/>
                    </a:lnTo>
                    <a:cubicBezTo>
                      <a:pt x="1090352" y="223837"/>
                      <a:pt x="1055427" y="179387"/>
                      <a:pt x="1103052" y="219075"/>
                    </a:cubicBezTo>
                    <a:cubicBezTo>
                      <a:pt x="1176391" y="280191"/>
                      <a:pt x="1089256" y="219402"/>
                      <a:pt x="1160202" y="266700"/>
                    </a:cubicBezTo>
                    <a:cubicBezTo>
                      <a:pt x="1163377" y="279400"/>
                      <a:pt x="1165965" y="292261"/>
                      <a:pt x="1169727" y="304800"/>
                    </a:cubicBezTo>
                    <a:cubicBezTo>
                      <a:pt x="1175497" y="324034"/>
                      <a:pt x="1188777" y="361950"/>
                      <a:pt x="1188777" y="361950"/>
                    </a:cubicBezTo>
                    <a:cubicBezTo>
                      <a:pt x="1169958" y="578370"/>
                      <a:pt x="1155792" y="530398"/>
                      <a:pt x="1188777" y="695325"/>
                    </a:cubicBezTo>
                    <a:cubicBezTo>
                      <a:pt x="1190746" y="705170"/>
                      <a:pt x="1195127" y="714375"/>
                      <a:pt x="1198302" y="723900"/>
                    </a:cubicBezTo>
                    <a:cubicBezTo>
                      <a:pt x="1203171" y="782330"/>
                      <a:pt x="1204704" y="838433"/>
                      <a:pt x="1217352" y="895350"/>
                    </a:cubicBezTo>
                    <a:cubicBezTo>
                      <a:pt x="1219530" y="905151"/>
                      <a:pt x="1224119" y="914271"/>
                      <a:pt x="1226877" y="923925"/>
                    </a:cubicBezTo>
                    <a:cubicBezTo>
                      <a:pt x="1228110" y="928241"/>
                      <a:pt x="1240489" y="982987"/>
                      <a:pt x="1245927" y="990600"/>
                    </a:cubicBezTo>
                    <a:cubicBezTo>
                      <a:pt x="1287396" y="1048656"/>
                      <a:pt x="1273237" y="1012828"/>
                      <a:pt x="1322127" y="1047750"/>
                    </a:cubicBezTo>
                    <a:cubicBezTo>
                      <a:pt x="1333088" y="1055580"/>
                      <a:pt x="1340354" y="1067701"/>
                      <a:pt x="1350702" y="1076325"/>
                    </a:cubicBezTo>
                    <a:cubicBezTo>
                      <a:pt x="1359496" y="1083654"/>
                      <a:pt x="1369752" y="1089025"/>
                      <a:pt x="1379277" y="1095375"/>
                    </a:cubicBezTo>
                    <a:cubicBezTo>
                      <a:pt x="1406282" y="1176389"/>
                      <a:pt x="1393943" y="1126066"/>
                      <a:pt x="1369752" y="1295400"/>
                    </a:cubicBezTo>
                    <a:cubicBezTo>
                      <a:pt x="1368332" y="1305339"/>
                      <a:pt x="1362985" y="1314321"/>
                      <a:pt x="1360227" y="1323975"/>
                    </a:cubicBezTo>
                    <a:cubicBezTo>
                      <a:pt x="1356631" y="1336562"/>
                      <a:pt x="1354464" y="1349536"/>
                      <a:pt x="1350702" y="1362075"/>
                    </a:cubicBezTo>
                    <a:cubicBezTo>
                      <a:pt x="1338377" y="1403159"/>
                      <a:pt x="1332702" y="1422150"/>
                      <a:pt x="1312602" y="1457325"/>
                    </a:cubicBezTo>
                    <a:cubicBezTo>
                      <a:pt x="1306922" y="1467264"/>
                      <a:pt x="1301647" y="1477805"/>
                      <a:pt x="1293552" y="1485900"/>
                    </a:cubicBezTo>
                    <a:cubicBezTo>
                      <a:pt x="1285457" y="1493995"/>
                      <a:pt x="1274502" y="1498600"/>
                      <a:pt x="1264977" y="1504950"/>
                    </a:cubicBezTo>
                    <a:cubicBezTo>
                      <a:pt x="1258627" y="1514475"/>
                      <a:pt x="1252581" y="1524210"/>
                      <a:pt x="1245927" y="1533525"/>
                    </a:cubicBezTo>
                    <a:cubicBezTo>
                      <a:pt x="1236700" y="1546443"/>
                      <a:pt x="1225228" y="1557842"/>
                      <a:pt x="1217352" y="1571625"/>
                    </a:cubicBezTo>
                    <a:cubicBezTo>
                      <a:pt x="1206760" y="1590161"/>
                      <a:pt x="1206255" y="1619742"/>
                      <a:pt x="1198302" y="1638300"/>
                    </a:cubicBezTo>
                    <a:cubicBezTo>
                      <a:pt x="1193793" y="1648822"/>
                      <a:pt x="1185602" y="1657350"/>
                      <a:pt x="1179252" y="1666875"/>
                    </a:cubicBezTo>
                    <a:cubicBezTo>
                      <a:pt x="1176077" y="1685925"/>
                      <a:pt x="1171331" y="1704779"/>
                      <a:pt x="1169727" y="1724025"/>
                    </a:cubicBezTo>
                    <a:cubicBezTo>
                      <a:pt x="1164974" y="1781065"/>
                      <a:pt x="1173460" y="1839793"/>
                      <a:pt x="1160202" y="1895475"/>
                    </a:cubicBezTo>
                    <a:cubicBezTo>
                      <a:pt x="1156525" y="1910918"/>
                      <a:pt x="1135020" y="1914823"/>
                      <a:pt x="1122102" y="1924050"/>
                    </a:cubicBezTo>
                    <a:cubicBezTo>
                      <a:pt x="1093355" y="1944584"/>
                      <a:pt x="1071115" y="1957201"/>
                      <a:pt x="1036377" y="1971675"/>
                    </a:cubicBezTo>
                    <a:cubicBezTo>
                      <a:pt x="1017841" y="1979398"/>
                      <a:pt x="979227" y="1990725"/>
                      <a:pt x="979227" y="1990725"/>
                    </a:cubicBezTo>
                    <a:cubicBezTo>
                      <a:pt x="969702" y="2000250"/>
                      <a:pt x="959276" y="2008952"/>
                      <a:pt x="950652" y="2019300"/>
                    </a:cubicBezTo>
                    <a:cubicBezTo>
                      <a:pt x="943323" y="2028094"/>
                      <a:pt x="940917" y="2041221"/>
                      <a:pt x="931602" y="2047875"/>
                    </a:cubicBezTo>
                    <a:cubicBezTo>
                      <a:pt x="896007" y="2073300"/>
                      <a:pt x="835854" y="2072272"/>
                      <a:pt x="798252" y="2076450"/>
                    </a:cubicBezTo>
                    <a:cubicBezTo>
                      <a:pt x="785552" y="2079625"/>
                      <a:pt x="771518" y="2079480"/>
                      <a:pt x="760152" y="2085975"/>
                    </a:cubicBezTo>
                    <a:cubicBezTo>
                      <a:pt x="748456" y="2092658"/>
                      <a:pt x="741925" y="2105926"/>
                      <a:pt x="731577" y="2114550"/>
                    </a:cubicBezTo>
                    <a:cubicBezTo>
                      <a:pt x="711382" y="2131379"/>
                      <a:pt x="688193" y="2141005"/>
                      <a:pt x="664902" y="2152650"/>
                    </a:cubicBezTo>
                    <a:cubicBezTo>
                      <a:pt x="652202" y="2146300"/>
                      <a:pt x="640272" y="2138090"/>
                      <a:pt x="626802" y="2133600"/>
                    </a:cubicBezTo>
                    <a:cubicBezTo>
                      <a:pt x="611443" y="2128480"/>
                      <a:pt x="594883" y="2128002"/>
                      <a:pt x="579177" y="2124075"/>
                    </a:cubicBezTo>
                    <a:cubicBezTo>
                      <a:pt x="569437" y="2121640"/>
                      <a:pt x="560127" y="2117725"/>
                      <a:pt x="550602" y="2114550"/>
                    </a:cubicBezTo>
                    <a:cubicBezTo>
                      <a:pt x="534727" y="2117725"/>
                      <a:pt x="518683" y="2120148"/>
                      <a:pt x="502977" y="2124075"/>
                    </a:cubicBezTo>
                    <a:cubicBezTo>
                      <a:pt x="493237" y="2126510"/>
                      <a:pt x="484408" y="2134434"/>
                      <a:pt x="474402" y="2133600"/>
                    </a:cubicBezTo>
                    <a:cubicBezTo>
                      <a:pt x="445231" y="2131169"/>
                      <a:pt x="417252" y="2120900"/>
                      <a:pt x="388677" y="2114550"/>
                    </a:cubicBezTo>
                    <a:cubicBezTo>
                      <a:pt x="369627" y="2095500"/>
                      <a:pt x="346471" y="2079816"/>
                      <a:pt x="331527" y="2057400"/>
                    </a:cubicBezTo>
                    <a:cubicBezTo>
                      <a:pt x="325177" y="2047875"/>
                      <a:pt x="319806" y="2037619"/>
                      <a:pt x="312477" y="2028825"/>
                    </a:cubicBezTo>
                    <a:cubicBezTo>
                      <a:pt x="297430" y="2010769"/>
                      <a:pt x="276734" y="1991904"/>
                      <a:pt x="255327" y="1981200"/>
                    </a:cubicBezTo>
                    <a:cubicBezTo>
                      <a:pt x="246347" y="1976710"/>
                      <a:pt x="236277" y="1974850"/>
                      <a:pt x="226752" y="1971675"/>
                    </a:cubicBezTo>
                    <a:cubicBezTo>
                      <a:pt x="217227" y="1965325"/>
                      <a:pt x="201797" y="1963485"/>
                      <a:pt x="198177" y="1952625"/>
                    </a:cubicBezTo>
                    <a:cubicBezTo>
                      <a:pt x="194037" y="1940206"/>
                      <a:pt x="203562" y="1926944"/>
                      <a:pt x="207702" y="1914525"/>
                    </a:cubicBezTo>
                    <a:cubicBezTo>
                      <a:pt x="215867" y="1890031"/>
                      <a:pt x="232525" y="1852035"/>
                      <a:pt x="245802" y="1828800"/>
                    </a:cubicBezTo>
                    <a:cubicBezTo>
                      <a:pt x="251482" y="1818861"/>
                      <a:pt x="258502" y="1809750"/>
                      <a:pt x="264852" y="1800225"/>
                    </a:cubicBezTo>
                    <a:cubicBezTo>
                      <a:pt x="268027" y="1787525"/>
                      <a:pt x="270615" y="1774664"/>
                      <a:pt x="274377" y="1762125"/>
                    </a:cubicBezTo>
                    <a:cubicBezTo>
                      <a:pt x="280147" y="1742891"/>
                      <a:pt x="293427" y="1704975"/>
                      <a:pt x="293427" y="1704975"/>
                    </a:cubicBezTo>
                    <a:cubicBezTo>
                      <a:pt x="290252" y="1682750"/>
                      <a:pt x="292240" y="1659145"/>
                      <a:pt x="283902" y="1638300"/>
                    </a:cubicBezTo>
                    <a:cubicBezTo>
                      <a:pt x="278899" y="1625793"/>
                      <a:pt x="267023" y="1616408"/>
                      <a:pt x="255327" y="1609725"/>
                    </a:cubicBezTo>
                    <a:cubicBezTo>
                      <a:pt x="243961" y="1603230"/>
                      <a:pt x="230238" y="1601646"/>
                      <a:pt x="217227" y="1600200"/>
                    </a:cubicBezTo>
                    <a:cubicBezTo>
                      <a:pt x="172936" y="1595279"/>
                      <a:pt x="128327" y="1593850"/>
                      <a:pt x="83877" y="1590675"/>
                    </a:cubicBezTo>
                    <a:cubicBezTo>
                      <a:pt x="28926" y="1508249"/>
                      <a:pt x="56813" y="1563961"/>
                      <a:pt x="36252" y="1495425"/>
                    </a:cubicBezTo>
                    <a:cubicBezTo>
                      <a:pt x="30482" y="1476191"/>
                      <a:pt x="17202" y="1438275"/>
                      <a:pt x="17202" y="1438275"/>
                    </a:cubicBezTo>
                    <a:cubicBezTo>
                      <a:pt x="4365" y="1271400"/>
                      <a:pt x="0" y="1302510"/>
                      <a:pt x="26727" y="1095375"/>
                    </a:cubicBezTo>
                    <a:cubicBezTo>
                      <a:pt x="36244" y="1021618"/>
                      <a:pt x="38183" y="1029301"/>
                      <a:pt x="74352" y="981075"/>
                    </a:cubicBezTo>
                    <a:cubicBezTo>
                      <a:pt x="83027" y="955050"/>
                      <a:pt x="94933" y="910351"/>
                      <a:pt x="112452" y="885825"/>
                    </a:cubicBezTo>
                    <a:cubicBezTo>
                      <a:pt x="120282" y="874864"/>
                      <a:pt x="129252" y="863792"/>
                      <a:pt x="141027" y="857250"/>
                    </a:cubicBezTo>
                    <a:cubicBezTo>
                      <a:pt x="158580" y="847498"/>
                      <a:pt x="198177" y="838200"/>
                      <a:pt x="198177" y="838200"/>
                    </a:cubicBezTo>
                    <a:cubicBezTo>
                      <a:pt x="186227" y="599192"/>
                      <a:pt x="201121" y="710045"/>
                      <a:pt x="160077" y="504825"/>
                    </a:cubicBezTo>
                    <a:cubicBezTo>
                      <a:pt x="157292" y="490902"/>
                      <a:pt x="147377" y="479425"/>
                      <a:pt x="141027" y="466725"/>
                    </a:cubicBezTo>
                    <a:cubicBezTo>
                      <a:pt x="137852" y="438150"/>
                      <a:pt x="130196" y="409721"/>
                      <a:pt x="131502" y="381000"/>
                    </a:cubicBezTo>
                    <a:cubicBezTo>
                      <a:pt x="133398" y="339282"/>
                      <a:pt x="140424" y="297689"/>
                      <a:pt x="150552" y="257175"/>
                    </a:cubicBezTo>
                    <a:cubicBezTo>
                      <a:pt x="153328" y="246069"/>
                      <a:pt x="162273" y="237394"/>
                      <a:pt x="169602" y="228600"/>
                    </a:cubicBezTo>
                    <a:cubicBezTo>
                      <a:pt x="178226" y="218252"/>
                      <a:pt x="186481" y="206708"/>
                      <a:pt x="198177" y="200025"/>
                    </a:cubicBezTo>
                    <a:cubicBezTo>
                      <a:pt x="209543" y="193530"/>
                      <a:pt x="223690" y="194096"/>
                      <a:pt x="236277" y="190500"/>
                    </a:cubicBezTo>
                    <a:cubicBezTo>
                      <a:pt x="331930" y="163171"/>
                      <a:pt x="183845" y="201227"/>
                      <a:pt x="302952" y="171450"/>
                    </a:cubicBezTo>
                    <a:cubicBezTo>
                      <a:pt x="322002" y="158750"/>
                      <a:pt x="352862" y="155070"/>
                      <a:pt x="360102" y="133350"/>
                    </a:cubicBezTo>
                    <a:cubicBezTo>
                      <a:pt x="363277" y="123825"/>
                      <a:pt x="361457" y="110611"/>
                      <a:pt x="369627" y="104775"/>
                    </a:cubicBezTo>
                    <a:cubicBezTo>
                      <a:pt x="408948" y="76689"/>
                      <a:pt x="470644" y="85725"/>
                      <a:pt x="512502" y="85725"/>
                    </a:cubicBezTo>
                  </a:path>
                </a:pathLst>
              </a:custGeom>
              <a:solidFill>
                <a:srgbClr val="0066FF"/>
              </a:solidFill>
              <a:ln w="317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8700" name="Freeform 214"/>
              <p:cNvSpPr>
                <a:spLocks/>
              </p:cNvSpPr>
              <p:nvPr/>
            </p:nvSpPr>
            <p:spPr bwMode="auto">
              <a:xfrm>
                <a:off x="4225351" y="3267802"/>
                <a:ext cx="420628" cy="95546"/>
              </a:xfrm>
              <a:custGeom>
                <a:avLst/>
                <a:gdLst>
                  <a:gd name="T0" fmla="*/ 0 w 657225"/>
                  <a:gd name="T1" fmla="*/ 5 h 183941"/>
                  <a:gd name="T2" fmla="*/ 90 w 657225"/>
                  <a:gd name="T3" fmla="*/ 4 h 183941"/>
                  <a:gd name="T4" fmla="*/ 188 w 657225"/>
                  <a:gd name="T5" fmla="*/ 4 h 183941"/>
                  <a:gd name="T6" fmla="*/ 219 w 657225"/>
                  <a:gd name="T7" fmla="*/ 3 h 183941"/>
                  <a:gd name="T8" fmla="*/ 241 w 657225"/>
                  <a:gd name="T9" fmla="*/ 2 h 183941"/>
                  <a:gd name="T10" fmla="*/ 249 w 657225"/>
                  <a:gd name="T11" fmla="*/ 2 h 183941"/>
                  <a:gd name="T12" fmla="*/ 340 w 657225"/>
                  <a:gd name="T13" fmla="*/ 1 h 183941"/>
                  <a:gd name="T14" fmla="*/ 385 w 657225"/>
                  <a:gd name="T15" fmla="*/ 2 h 183941"/>
                  <a:gd name="T16" fmla="*/ 408 w 657225"/>
                  <a:gd name="T17" fmla="*/ 3 h 183941"/>
                  <a:gd name="T18" fmla="*/ 453 w 657225"/>
                  <a:gd name="T19" fmla="*/ 2 h 183941"/>
                  <a:gd name="T20" fmla="*/ 506 w 657225"/>
                  <a:gd name="T21" fmla="*/ 3 h 183941"/>
                  <a:gd name="T22" fmla="*/ 521 w 657225"/>
                  <a:gd name="T23" fmla="*/ 3 h 1839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7225"/>
                  <a:gd name="T37" fmla="*/ 0 h 183941"/>
                  <a:gd name="T38" fmla="*/ 657225 w 657225"/>
                  <a:gd name="T39" fmla="*/ 183941 h 1839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7225" h="183941">
                    <a:moveTo>
                      <a:pt x="0" y="183941"/>
                    </a:moveTo>
                    <a:lnTo>
                      <a:pt x="114300" y="145841"/>
                    </a:lnTo>
                    <a:cubicBezTo>
                      <a:pt x="153573" y="132750"/>
                      <a:pt x="196850" y="139491"/>
                      <a:pt x="238125" y="136316"/>
                    </a:cubicBezTo>
                    <a:cubicBezTo>
                      <a:pt x="300470" y="115534"/>
                      <a:pt x="239280" y="144398"/>
                      <a:pt x="276225" y="98216"/>
                    </a:cubicBezTo>
                    <a:cubicBezTo>
                      <a:pt x="283376" y="89277"/>
                      <a:pt x="295275" y="85516"/>
                      <a:pt x="304800" y="79166"/>
                    </a:cubicBezTo>
                    <a:cubicBezTo>
                      <a:pt x="307975" y="69641"/>
                      <a:pt x="308756" y="58945"/>
                      <a:pt x="314325" y="50591"/>
                    </a:cubicBezTo>
                    <a:cubicBezTo>
                      <a:pt x="348053" y="0"/>
                      <a:pt x="361906" y="24128"/>
                      <a:pt x="428625" y="31541"/>
                    </a:cubicBezTo>
                    <a:lnTo>
                      <a:pt x="485775" y="69641"/>
                    </a:lnTo>
                    <a:lnTo>
                      <a:pt x="514350" y="88691"/>
                    </a:lnTo>
                    <a:cubicBezTo>
                      <a:pt x="533400" y="85516"/>
                      <a:pt x="552187" y="79166"/>
                      <a:pt x="571500" y="79166"/>
                    </a:cubicBezTo>
                    <a:cubicBezTo>
                      <a:pt x="593951" y="79166"/>
                      <a:pt x="615862" y="86212"/>
                      <a:pt x="638175" y="88691"/>
                    </a:cubicBezTo>
                    <a:cubicBezTo>
                      <a:pt x="644486" y="89392"/>
                      <a:pt x="650875" y="88691"/>
                      <a:pt x="657225" y="88691"/>
                    </a:cubicBezTo>
                  </a:path>
                </a:pathLst>
              </a:custGeom>
              <a:noFill/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68693" name="Group 207"/>
            <p:cNvGrpSpPr>
              <a:grpSpLocks/>
            </p:cNvGrpSpPr>
            <p:nvPr/>
          </p:nvGrpSpPr>
          <p:grpSpPr bwMode="auto">
            <a:xfrm rot="-7218209">
              <a:off x="5882481" y="4304507"/>
              <a:ext cx="900113" cy="1117600"/>
              <a:chOff x="3967138" y="3215698"/>
              <a:chExt cx="900029" cy="1118171"/>
            </a:xfrm>
          </p:grpSpPr>
          <p:sp>
            <p:nvSpPr>
              <p:cNvPr id="68697" name="Freeform 211"/>
              <p:cNvSpPr>
                <a:spLocks/>
              </p:cNvSpPr>
              <p:nvPr/>
            </p:nvSpPr>
            <p:spPr bwMode="auto">
              <a:xfrm>
                <a:off x="3967138" y="3215698"/>
                <a:ext cx="900029" cy="1118171"/>
              </a:xfrm>
              <a:custGeom>
                <a:avLst/>
                <a:gdLst>
                  <a:gd name="T0" fmla="*/ 1462 w 1406282"/>
                  <a:gd name="T1" fmla="*/ 17 h 2152650"/>
                  <a:gd name="T2" fmla="*/ 1750 w 1406282"/>
                  <a:gd name="T3" fmla="*/ 4 h 2152650"/>
                  <a:gd name="T4" fmla="*/ 2326 w 1406282"/>
                  <a:gd name="T5" fmla="*/ 2 h 2152650"/>
                  <a:gd name="T6" fmla="*/ 2586 w 1406282"/>
                  <a:gd name="T7" fmla="*/ 8 h 2152650"/>
                  <a:gd name="T8" fmla="*/ 2816 w 1406282"/>
                  <a:gd name="T9" fmla="*/ 13 h 2152650"/>
                  <a:gd name="T10" fmla="*/ 3018 w 1406282"/>
                  <a:gd name="T11" fmla="*/ 26 h 2152650"/>
                  <a:gd name="T12" fmla="*/ 3334 w 1406282"/>
                  <a:gd name="T13" fmla="*/ 44 h 2152650"/>
                  <a:gd name="T14" fmla="*/ 3536 w 1406282"/>
                  <a:gd name="T15" fmla="*/ 61 h 2152650"/>
                  <a:gd name="T16" fmla="*/ 3594 w 1406282"/>
                  <a:gd name="T17" fmla="*/ 139 h 2152650"/>
                  <a:gd name="T18" fmla="*/ 3680 w 1406282"/>
                  <a:gd name="T19" fmla="*/ 179 h 2152650"/>
                  <a:gd name="T20" fmla="*/ 3766 w 1406282"/>
                  <a:gd name="T21" fmla="*/ 198 h 2152650"/>
                  <a:gd name="T22" fmla="*/ 4083 w 1406282"/>
                  <a:gd name="T23" fmla="*/ 216 h 2152650"/>
                  <a:gd name="T24" fmla="*/ 4140 w 1406282"/>
                  <a:gd name="T25" fmla="*/ 260 h 2152650"/>
                  <a:gd name="T26" fmla="*/ 4083 w 1406282"/>
                  <a:gd name="T27" fmla="*/ 273 h 2152650"/>
                  <a:gd name="T28" fmla="*/ 3910 w 1406282"/>
                  <a:gd name="T29" fmla="*/ 298 h 2152650"/>
                  <a:gd name="T30" fmla="*/ 3766 w 1406282"/>
                  <a:gd name="T31" fmla="*/ 308 h 2152650"/>
                  <a:gd name="T32" fmla="*/ 3622 w 1406282"/>
                  <a:gd name="T33" fmla="*/ 328 h 2152650"/>
                  <a:gd name="T34" fmla="*/ 3536 w 1406282"/>
                  <a:gd name="T35" fmla="*/ 345 h 2152650"/>
                  <a:gd name="T36" fmla="*/ 3391 w 1406282"/>
                  <a:gd name="T37" fmla="*/ 385 h 2152650"/>
                  <a:gd name="T38" fmla="*/ 2960 w 1406282"/>
                  <a:gd name="T39" fmla="*/ 399 h 2152650"/>
                  <a:gd name="T40" fmla="*/ 2816 w 1406282"/>
                  <a:gd name="T41" fmla="*/ 410 h 2152650"/>
                  <a:gd name="T42" fmla="*/ 2298 w 1406282"/>
                  <a:gd name="T43" fmla="*/ 418 h 2152650"/>
                  <a:gd name="T44" fmla="*/ 2010 w 1406282"/>
                  <a:gd name="T45" fmla="*/ 432 h 2152650"/>
                  <a:gd name="T46" fmla="*/ 1750 w 1406282"/>
                  <a:gd name="T47" fmla="*/ 426 h 2152650"/>
                  <a:gd name="T48" fmla="*/ 1520 w 1406282"/>
                  <a:gd name="T49" fmla="*/ 426 h 2152650"/>
                  <a:gd name="T50" fmla="*/ 1175 w 1406282"/>
                  <a:gd name="T51" fmla="*/ 424 h 2152650"/>
                  <a:gd name="T52" fmla="*/ 945 w 1406282"/>
                  <a:gd name="T53" fmla="*/ 407 h 2152650"/>
                  <a:gd name="T54" fmla="*/ 685 w 1406282"/>
                  <a:gd name="T55" fmla="*/ 395 h 2152650"/>
                  <a:gd name="T56" fmla="*/ 627 w 1406282"/>
                  <a:gd name="T57" fmla="*/ 384 h 2152650"/>
                  <a:gd name="T58" fmla="*/ 801 w 1406282"/>
                  <a:gd name="T59" fmla="*/ 360 h 2152650"/>
                  <a:gd name="T60" fmla="*/ 887 w 1406282"/>
                  <a:gd name="T61" fmla="*/ 342 h 2152650"/>
                  <a:gd name="T62" fmla="*/ 772 w 1406282"/>
                  <a:gd name="T63" fmla="*/ 323 h 2152650"/>
                  <a:gd name="T64" fmla="*/ 254 w 1406282"/>
                  <a:gd name="T65" fmla="*/ 319 h 2152650"/>
                  <a:gd name="T66" fmla="*/ 52 w 1406282"/>
                  <a:gd name="T67" fmla="*/ 288 h 2152650"/>
                  <a:gd name="T68" fmla="*/ 225 w 1406282"/>
                  <a:gd name="T69" fmla="*/ 197 h 2152650"/>
                  <a:gd name="T70" fmla="*/ 426 w 1406282"/>
                  <a:gd name="T71" fmla="*/ 172 h 2152650"/>
                  <a:gd name="T72" fmla="*/ 484 w 1406282"/>
                  <a:gd name="T73" fmla="*/ 101 h 2152650"/>
                  <a:gd name="T74" fmla="*/ 397 w 1406282"/>
                  <a:gd name="T75" fmla="*/ 76 h 2152650"/>
                  <a:gd name="T76" fmla="*/ 513 w 1406282"/>
                  <a:gd name="T77" fmla="*/ 46 h 2152650"/>
                  <a:gd name="T78" fmla="*/ 714 w 1406282"/>
                  <a:gd name="T79" fmla="*/ 38 h 2152650"/>
                  <a:gd name="T80" fmla="*/ 1088 w 1406282"/>
                  <a:gd name="T81" fmla="*/ 26 h 2152650"/>
                  <a:gd name="T82" fmla="*/ 1549 w 1406282"/>
                  <a:gd name="T83" fmla="*/ 17 h 21526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6282"/>
                  <a:gd name="T127" fmla="*/ 0 h 2152650"/>
                  <a:gd name="T128" fmla="*/ 1406282 w 1406282"/>
                  <a:gd name="T129" fmla="*/ 2152650 h 21526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6282" h="2152650">
                    <a:moveTo>
                      <a:pt x="426777" y="123825"/>
                    </a:moveTo>
                    <a:lnTo>
                      <a:pt x="483927" y="85725"/>
                    </a:lnTo>
                    <a:cubicBezTo>
                      <a:pt x="497136" y="76919"/>
                      <a:pt x="509022" y="66254"/>
                      <a:pt x="522027" y="57150"/>
                    </a:cubicBezTo>
                    <a:cubicBezTo>
                      <a:pt x="540784" y="44020"/>
                      <a:pt x="560127" y="31750"/>
                      <a:pt x="579177" y="19050"/>
                    </a:cubicBezTo>
                    <a:cubicBezTo>
                      <a:pt x="595885" y="7911"/>
                      <a:pt x="636327" y="0"/>
                      <a:pt x="636327" y="0"/>
                    </a:cubicBezTo>
                    <a:cubicBezTo>
                      <a:pt x="680777" y="3175"/>
                      <a:pt x="725792" y="1781"/>
                      <a:pt x="769677" y="9525"/>
                    </a:cubicBezTo>
                    <a:cubicBezTo>
                      <a:pt x="780950" y="11514"/>
                      <a:pt x="787392" y="24955"/>
                      <a:pt x="798252" y="28575"/>
                    </a:cubicBezTo>
                    <a:cubicBezTo>
                      <a:pt x="816574" y="34682"/>
                      <a:pt x="836401" y="34645"/>
                      <a:pt x="855402" y="38100"/>
                    </a:cubicBezTo>
                    <a:cubicBezTo>
                      <a:pt x="871330" y="40996"/>
                      <a:pt x="887152" y="44450"/>
                      <a:pt x="903027" y="47625"/>
                    </a:cubicBezTo>
                    <a:cubicBezTo>
                      <a:pt x="912552" y="53975"/>
                      <a:pt x="921363" y="61555"/>
                      <a:pt x="931602" y="66675"/>
                    </a:cubicBezTo>
                    <a:cubicBezTo>
                      <a:pt x="940582" y="71165"/>
                      <a:pt x="953077" y="69100"/>
                      <a:pt x="960177" y="76200"/>
                    </a:cubicBezTo>
                    <a:cubicBezTo>
                      <a:pt x="976366" y="92389"/>
                      <a:pt x="979227" y="120650"/>
                      <a:pt x="998277" y="133350"/>
                    </a:cubicBezTo>
                    <a:lnTo>
                      <a:pt x="1055427" y="171450"/>
                    </a:lnTo>
                    <a:cubicBezTo>
                      <a:pt x="1090352" y="223837"/>
                      <a:pt x="1055427" y="179387"/>
                      <a:pt x="1103052" y="219075"/>
                    </a:cubicBezTo>
                    <a:cubicBezTo>
                      <a:pt x="1176391" y="280191"/>
                      <a:pt x="1089256" y="219402"/>
                      <a:pt x="1160202" y="266700"/>
                    </a:cubicBezTo>
                    <a:cubicBezTo>
                      <a:pt x="1163377" y="279400"/>
                      <a:pt x="1165965" y="292261"/>
                      <a:pt x="1169727" y="304800"/>
                    </a:cubicBezTo>
                    <a:cubicBezTo>
                      <a:pt x="1175497" y="324034"/>
                      <a:pt x="1188777" y="361950"/>
                      <a:pt x="1188777" y="361950"/>
                    </a:cubicBezTo>
                    <a:cubicBezTo>
                      <a:pt x="1169958" y="578370"/>
                      <a:pt x="1155792" y="530398"/>
                      <a:pt x="1188777" y="695325"/>
                    </a:cubicBezTo>
                    <a:cubicBezTo>
                      <a:pt x="1190746" y="705170"/>
                      <a:pt x="1195127" y="714375"/>
                      <a:pt x="1198302" y="723900"/>
                    </a:cubicBezTo>
                    <a:cubicBezTo>
                      <a:pt x="1203171" y="782330"/>
                      <a:pt x="1204704" y="838433"/>
                      <a:pt x="1217352" y="895350"/>
                    </a:cubicBezTo>
                    <a:cubicBezTo>
                      <a:pt x="1219530" y="905151"/>
                      <a:pt x="1224119" y="914271"/>
                      <a:pt x="1226877" y="923925"/>
                    </a:cubicBezTo>
                    <a:cubicBezTo>
                      <a:pt x="1228110" y="928241"/>
                      <a:pt x="1240489" y="982987"/>
                      <a:pt x="1245927" y="990600"/>
                    </a:cubicBezTo>
                    <a:cubicBezTo>
                      <a:pt x="1287396" y="1048656"/>
                      <a:pt x="1273237" y="1012828"/>
                      <a:pt x="1322127" y="1047750"/>
                    </a:cubicBezTo>
                    <a:cubicBezTo>
                      <a:pt x="1333088" y="1055580"/>
                      <a:pt x="1340354" y="1067701"/>
                      <a:pt x="1350702" y="1076325"/>
                    </a:cubicBezTo>
                    <a:cubicBezTo>
                      <a:pt x="1359496" y="1083654"/>
                      <a:pt x="1369752" y="1089025"/>
                      <a:pt x="1379277" y="1095375"/>
                    </a:cubicBezTo>
                    <a:cubicBezTo>
                      <a:pt x="1406282" y="1176389"/>
                      <a:pt x="1393943" y="1126066"/>
                      <a:pt x="1369752" y="1295400"/>
                    </a:cubicBezTo>
                    <a:cubicBezTo>
                      <a:pt x="1368332" y="1305339"/>
                      <a:pt x="1362985" y="1314321"/>
                      <a:pt x="1360227" y="1323975"/>
                    </a:cubicBezTo>
                    <a:cubicBezTo>
                      <a:pt x="1356631" y="1336562"/>
                      <a:pt x="1354464" y="1349536"/>
                      <a:pt x="1350702" y="1362075"/>
                    </a:cubicBezTo>
                    <a:cubicBezTo>
                      <a:pt x="1338377" y="1403159"/>
                      <a:pt x="1332702" y="1422150"/>
                      <a:pt x="1312602" y="1457325"/>
                    </a:cubicBezTo>
                    <a:cubicBezTo>
                      <a:pt x="1306922" y="1467264"/>
                      <a:pt x="1301647" y="1477805"/>
                      <a:pt x="1293552" y="1485900"/>
                    </a:cubicBezTo>
                    <a:cubicBezTo>
                      <a:pt x="1285457" y="1493995"/>
                      <a:pt x="1274502" y="1498600"/>
                      <a:pt x="1264977" y="1504950"/>
                    </a:cubicBezTo>
                    <a:cubicBezTo>
                      <a:pt x="1258627" y="1514475"/>
                      <a:pt x="1252581" y="1524210"/>
                      <a:pt x="1245927" y="1533525"/>
                    </a:cubicBezTo>
                    <a:cubicBezTo>
                      <a:pt x="1236700" y="1546443"/>
                      <a:pt x="1225228" y="1557842"/>
                      <a:pt x="1217352" y="1571625"/>
                    </a:cubicBezTo>
                    <a:cubicBezTo>
                      <a:pt x="1206760" y="1590161"/>
                      <a:pt x="1206255" y="1619742"/>
                      <a:pt x="1198302" y="1638300"/>
                    </a:cubicBezTo>
                    <a:cubicBezTo>
                      <a:pt x="1193793" y="1648822"/>
                      <a:pt x="1185602" y="1657350"/>
                      <a:pt x="1179252" y="1666875"/>
                    </a:cubicBezTo>
                    <a:cubicBezTo>
                      <a:pt x="1176077" y="1685925"/>
                      <a:pt x="1171331" y="1704779"/>
                      <a:pt x="1169727" y="1724025"/>
                    </a:cubicBezTo>
                    <a:cubicBezTo>
                      <a:pt x="1164974" y="1781065"/>
                      <a:pt x="1173460" y="1839793"/>
                      <a:pt x="1160202" y="1895475"/>
                    </a:cubicBezTo>
                    <a:cubicBezTo>
                      <a:pt x="1156525" y="1910918"/>
                      <a:pt x="1135020" y="1914823"/>
                      <a:pt x="1122102" y="1924050"/>
                    </a:cubicBezTo>
                    <a:cubicBezTo>
                      <a:pt x="1093355" y="1944584"/>
                      <a:pt x="1071115" y="1957201"/>
                      <a:pt x="1036377" y="1971675"/>
                    </a:cubicBezTo>
                    <a:cubicBezTo>
                      <a:pt x="1017841" y="1979398"/>
                      <a:pt x="979227" y="1990725"/>
                      <a:pt x="979227" y="1990725"/>
                    </a:cubicBezTo>
                    <a:cubicBezTo>
                      <a:pt x="969702" y="2000250"/>
                      <a:pt x="959276" y="2008952"/>
                      <a:pt x="950652" y="2019300"/>
                    </a:cubicBezTo>
                    <a:cubicBezTo>
                      <a:pt x="943323" y="2028094"/>
                      <a:pt x="940917" y="2041221"/>
                      <a:pt x="931602" y="2047875"/>
                    </a:cubicBezTo>
                    <a:cubicBezTo>
                      <a:pt x="896007" y="2073300"/>
                      <a:pt x="835854" y="2072272"/>
                      <a:pt x="798252" y="2076450"/>
                    </a:cubicBezTo>
                    <a:cubicBezTo>
                      <a:pt x="785552" y="2079625"/>
                      <a:pt x="771518" y="2079480"/>
                      <a:pt x="760152" y="2085975"/>
                    </a:cubicBezTo>
                    <a:cubicBezTo>
                      <a:pt x="748456" y="2092658"/>
                      <a:pt x="741925" y="2105926"/>
                      <a:pt x="731577" y="2114550"/>
                    </a:cubicBezTo>
                    <a:cubicBezTo>
                      <a:pt x="711382" y="2131379"/>
                      <a:pt x="688193" y="2141005"/>
                      <a:pt x="664902" y="2152650"/>
                    </a:cubicBezTo>
                    <a:cubicBezTo>
                      <a:pt x="652202" y="2146300"/>
                      <a:pt x="640272" y="2138090"/>
                      <a:pt x="626802" y="2133600"/>
                    </a:cubicBezTo>
                    <a:cubicBezTo>
                      <a:pt x="611443" y="2128480"/>
                      <a:pt x="594883" y="2128002"/>
                      <a:pt x="579177" y="2124075"/>
                    </a:cubicBezTo>
                    <a:cubicBezTo>
                      <a:pt x="569437" y="2121640"/>
                      <a:pt x="560127" y="2117725"/>
                      <a:pt x="550602" y="2114550"/>
                    </a:cubicBezTo>
                    <a:cubicBezTo>
                      <a:pt x="534727" y="2117725"/>
                      <a:pt x="518683" y="2120148"/>
                      <a:pt x="502977" y="2124075"/>
                    </a:cubicBezTo>
                    <a:cubicBezTo>
                      <a:pt x="493237" y="2126510"/>
                      <a:pt x="484408" y="2134434"/>
                      <a:pt x="474402" y="2133600"/>
                    </a:cubicBezTo>
                    <a:cubicBezTo>
                      <a:pt x="445231" y="2131169"/>
                      <a:pt x="417252" y="2120900"/>
                      <a:pt x="388677" y="2114550"/>
                    </a:cubicBezTo>
                    <a:cubicBezTo>
                      <a:pt x="369627" y="2095500"/>
                      <a:pt x="346471" y="2079816"/>
                      <a:pt x="331527" y="2057400"/>
                    </a:cubicBezTo>
                    <a:cubicBezTo>
                      <a:pt x="325177" y="2047875"/>
                      <a:pt x="319806" y="2037619"/>
                      <a:pt x="312477" y="2028825"/>
                    </a:cubicBezTo>
                    <a:cubicBezTo>
                      <a:pt x="297430" y="2010769"/>
                      <a:pt x="276734" y="1991904"/>
                      <a:pt x="255327" y="1981200"/>
                    </a:cubicBezTo>
                    <a:cubicBezTo>
                      <a:pt x="246347" y="1976710"/>
                      <a:pt x="236277" y="1974850"/>
                      <a:pt x="226752" y="1971675"/>
                    </a:cubicBezTo>
                    <a:cubicBezTo>
                      <a:pt x="217227" y="1965325"/>
                      <a:pt x="201797" y="1963485"/>
                      <a:pt x="198177" y="1952625"/>
                    </a:cubicBezTo>
                    <a:cubicBezTo>
                      <a:pt x="194037" y="1940206"/>
                      <a:pt x="203562" y="1926944"/>
                      <a:pt x="207702" y="1914525"/>
                    </a:cubicBezTo>
                    <a:cubicBezTo>
                      <a:pt x="215867" y="1890031"/>
                      <a:pt x="232525" y="1852035"/>
                      <a:pt x="245802" y="1828800"/>
                    </a:cubicBezTo>
                    <a:cubicBezTo>
                      <a:pt x="251482" y="1818861"/>
                      <a:pt x="258502" y="1809750"/>
                      <a:pt x="264852" y="1800225"/>
                    </a:cubicBezTo>
                    <a:cubicBezTo>
                      <a:pt x="268027" y="1787525"/>
                      <a:pt x="270615" y="1774664"/>
                      <a:pt x="274377" y="1762125"/>
                    </a:cubicBezTo>
                    <a:cubicBezTo>
                      <a:pt x="280147" y="1742891"/>
                      <a:pt x="293427" y="1704975"/>
                      <a:pt x="293427" y="1704975"/>
                    </a:cubicBezTo>
                    <a:cubicBezTo>
                      <a:pt x="290252" y="1682750"/>
                      <a:pt x="292240" y="1659145"/>
                      <a:pt x="283902" y="1638300"/>
                    </a:cubicBezTo>
                    <a:cubicBezTo>
                      <a:pt x="278899" y="1625793"/>
                      <a:pt x="267023" y="1616408"/>
                      <a:pt x="255327" y="1609725"/>
                    </a:cubicBezTo>
                    <a:cubicBezTo>
                      <a:pt x="243961" y="1603230"/>
                      <a:pt x="230238" y="1601646"/>
                      <a:pt x="217227" y="1600200"/>
                    </a:cubicBezTo>
                    <a:cubicBezTo>
                      <a:pt x="172936" y="1595279"/>
                      <a:pt x="128327" y="1593850"/>
                      <a:pt x="83877" y="1590675"/>
                    </a:cubicBezTo>
                    <a:cubicBezTo>
                      <a:pt x="28926" y="1508249"/>
                      <a:pt x="56813" y="1563961"/>
                      <a:pt x="36252" y="1495425"/>
                    </a:cubicBezTo>
                    <a:cubicBezTo>
                      <a:pt x="30482" y="1476191"/>
                      <a:pt x="17202" y="1438275"/>
                      <a:pt x="17202" y="1438275"/>
                    </a:cubicBezTo>
                    <a:cubicBezTo>
                      <a:pt x="4365" y="1271400"/>
                      <a:pt x="0" y="1302510"/>
                      <a:pt x="26727" y="1095375"/>
                    </a:cubicBezTo>
                    <a:cubicBezTo>
                      <a:pt x="36244" y="1021618"/>
                      <a:pt x="38183" y="1029301"/>
                      <a:pt x="74352" y="981075"/>
                    </a:cubicBezTo>
                    <a:cubicBezTo>
                      <a:pt x="83027" y="955050"/>
                      <a:pt x="94933" y="910351"/>
                      <a:pt x="112452" y="885825"/>
                    </a:cubicBezTo>
                    <a:cubicBezTo>
                      <a:pt x="120282" y="874864"/>
                      <a:pt x="129252" y="863792"/>
                      <a:pt x="141027" y="857250"/>
                    </a:cubicBezTo>
                    <a:cubicBezTo>
                      <a:pt x="158580" y="847498"/>
                      <a:pt x="198177" y="838200"/>
                      <a:pt x="198177" y="838200"/>
                    </a:cubicBezTo>
                    <a:cubicBezTo>
                      <a:pt x="186227" y="599192"/>
                      <a:pt x="201121" y="710045"/>
                      <a:pt x="160077" y="504825"/>
                    </a:cubicBezTo>
                    <a:cubicBezTo>
                      <a:pt x="157292" y="490902"/>
                      <a:pt x="147377" y="479425"/>
                      <a:pt x="141027" y="466725"/>
                    </a:cubicBezTo>
                    <a:cubicBezTo>
                      <a:pt x="137852" y="438150"/>
                      <a:pt x="130196" y="409721"/>
                      <a:pt x="131502" y="381000"/>
                    </a:cubicBezTo>
                    <a:cubicBezTo>
                      <a:pt x="133398" y="339282"/>
                      <a:pt x="140424" y="297689"/>
                      <a:pt x="150552" y="257175"/>
                    </a:cubicBezTo>
                    <a:cubicBezTo>
                      <a:pt x="153328" y="246069"/>
                      <a:pt x="162273" y="237394"/>
                      <a:pt x="169602" y="228600"/>
                    </a:cubicBezTo>
                    <a:cubicBezTo>
                      <a:pt x="178226" y="218252"/>
                      <a:pt x="186481" y="206708"/>
                      <a:pt x="198177" y="200025"/>
                    </a:cubicBezTo>
                    <a:cubicBezTo>
                      <a:pt x="209543" y="193530"/>
                      <a:pt x="223690" y="194096"/>
                      <a:pt x="236277" y="190500"/>
                    </a:cubicBezTo>
                    <a:cubicBezTo>
                      <a:pt x="331930" y="163171"/>
                      <a:pt x="183845" y="201227"/>
                      <a:pt x="302952" y="171450"/>
                    </a:cubicBezTo>
                    <a:cubicBezTo>
                      <a:pt x="322002" y="158750"/>
                      <a:pt x="352862" y="155070"/>
                      <a:pt x="360102" y="133350"/>
                    </a:cubicBezTo>
                    <a:cubicBezTo>
                      <a:pt x="363277" y="123825"/>
                      <a:pt x="361457" y="110611"/>
                      <a:pt x="369627" y="104775"/>
                    </a:cubicBezTo>
                    <a:cubicBezTo>
                      <a:pt x="408948" y="76689"/>
                      <a:pt x="470644" y="85725"/>
                      <a:pt x="512502" y="85725"/>
                    </a:cubicBezTo>
                  </a:path>
                </a:pathLst>
              </a:custGeom>
              <a:solidFill>
                <a:srgbClr val="0066FF"/>
              </a:solidFill>
              <a:ln w="317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8698" name="Freeform 212"/>
              <p:cNvSpPr>
                <a:spLocks/>
              </p:cNvSpPr>
              <p:nvPr/>
            </p:nvSpPr>
            <p:spPr bwMode="auto">
              <a:xfrm>
                <a:off x="4225351" y="3267802"/>
                <a:ext cx="420628" cy="95546"/>
              </a:xfrm>
              <a:custGeom>
                <a:avLst/>
                <a:gdLst>
                  <a:gd name="T0" fmla="*/ 0 w 657225"/>
                  <a:gd name="T1" fmla="*/ 5 h 183941"/>
                  <a:gd name="T2" fmla="*/ 90 w 657225"/>
                  <a:gd name="T3" fmla="*/ 4 h 183941"/>
                  <a:gd name="T4" fmla="*/ 188 w 657225"/>
                  <a:gd name="T5" fmla="*/ 4 h 183941"/>
                  <a:gd name="T6" fmla="*/ 219 w 657225"/>
                  <a:gd name="T7" fmla="*/ 3 h 183941"/>
                  <a:gd name="T8" fmla="*/ 241 w 657225"/>
                  <a:gd name="T9" fmla="*/ 2 h 183941"/>
                  <a:gd name="T10" fmla="*/ 249 w 657225"/>
                  <a:gd name="T11" fmla="*/ 2 h 183941"/>
                  <a:gd name="T12" fmla="*/ 340 w 657225"/>
                  <a:gd name="T13" fmla="*/ 1 h 183941"/>
                  <a:gd name="T14" fmla="*/ 385 w 657225"/>
                  <a:gd name="T15" fmla="*/ 2 h 183941"/>
                  <a:gd name="T16" fmla="*/ 408 w 657225"/>
                  <a:gd name="T17" fmla="*/ 3 h 183941"/>
                  <a:gd name="T18" fmla="*/ 453 w 657225"/>
                  <a:gd name="T19" fmla="*/ 2 h 183941"/>
                  <a:gd name="T20" fmla="*/ 506 w 657225"/>
                  <a:gd name="T21" fmla="*/ 3 h 183941"/>
                  <a:gd name="T22" fmla="*/ 521 w 657225"/>
                  <a:gd name="T23" fmla="*/ 3 h 1839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7225"/>
                  <a:gd name="T37" fmla="*/ 0 h 183941"/>
                  <a:gd name="T38" fmla="*/ 657225 w 657225"/>
                  <a:gd name="T39" fmla="*/ 183941 h 1839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7225" h="183941">
                    <a:moveTo>
                      <a:pt x="0" y="183941"/>
                    </a:moveTo>
                    <a:lnTo>
                      <a:pt x="114300" y="145841"/>
                    </a:lnTo>
                    <a:cubicBezTo>
                      <a:pt x="153573" y="132750"/>
                      <a:pt x="196850" y="139491"/>
                      <a:pt x="238125" y="136316"/>
                    </a:cubicBezTo>
                    <a:cubicBezTo>
                      <a:pt x="300470" y="115534"/>
                      <a:pt x="239280" y="144398"/>
                      <a:pt x="276225" y="98216"/>
                    </a:cubicBezTo>
                    <a:cubicBezTo>
                      <a:pt x="283376" y="89277"/>
                      <a:pt x="295275" y="85516"/>
                      <a:pt x="304800" y="79166"/>
                    </a:cubicBezTo>
                    <a:cubicBezTo>
                      <a:pt x="307975" y="69641"/>
                      <a:pt x="308756" y="58945"/>
                      <a:pt x="314325" y="50591"/>
                    </a:cubicBezTo>
                    <a:cubicBezTo>
                      <a:pt x="348053" y="0"/>
                      <a:pt x="361906" y="24128"/>
                      <a:pt x="428625" y="31541"/>
                    </a:cubicBezTo>
                    <a:lnTo>
                      <a:pt x="485775" y="69641"/>
                    </a:lnTo>
                    <a:lnTo>
                      <a:pt x="514350" y="88691"/>
                    </a:lnTo>
                    <a:cubicBezTo>
                      <a:pt x="533400" y="85516"/>
                      <a:pt x="552187" y="79166"/>
                      <a:pt x="571500" y="79166"/>
                    </a:cubicBezTo>
                    <a:cubicBezTo>
                      <a:pt x="593951" y="79166"/>
                      <a:pt x="615862" y="86212"/>
                      <a:pt x="638175" y="88691"/>
                    </a:cubicBezTo>
                    <a:cubicBezTo>
                      <a:pt x="644486" y="89392"/>
                      <a:pt x="650875" y="88691"/>
                      <a:pt x="657225" y="88691"/>
                    </a:cubicBezTo>
                  </a:path>
                </a:pathLst>
              </a:custGeom>
              <a:noFill/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  <p:grpSp>
          <p:nvGrpSpPr>
            <p:cNvPr id="68694" name="Group 208"/>
            <p:cNvGrpSpPr>
              <a:grpSpLocks/>
            </p:cNvGrpSpPr>
            <p:nvPr/>
          </p:nvGrpSpPr>
          <p:grpSpPr bwMode="auto">
            <a:xfrm rot="-7218209">
              <a:off x="4956968" y="4593432"/>
              <a:ext cx="900113" cy="1117600"/>
              <a:chOff x="3967138" y="3215698"/>
              <a:chExt cx="900029" cy="1118171"/>
            </a:xfrm>
          </p:grpSpPr>
          <p:sp>
            <p:nvSpPr>
              <p:cNvPr id="68695" name="Freeform 209"/>
              <p:cNvSpPr>
                <a:spLocks/>
              </p:cNvSpPr>
              <p:nvPr/>
            </p:nvSpPr>
            <p:spPr bwMode="auto">
              <a:xfrm>
                <a:off x="3967138" y="3215698"/>
                <a:ext cx="900029" cy="1118171"/>
              </a:xfrm>
              <a:custGeom>
                <a:avLst/>
                <a:gdLst>
                  <a:gd name="T0" fmla="*/ 1462 w 1406282"/>
                  <a:gd name="T1" fmla="*/ 17 h 2152650"/>
                  <a:gd name="T2" fmla="*/ 1750 w 1406282"/>
                  <a:gd name="T3" fmla="*/ 4 h 2152650"/>
                  <a:gd name="T4" fmla="*/ 2326 w 1406282"/>
                  <a:gd name="T5" fmla="*/ 2 h 2152650"/>
                  <a:gd name="T6" fmla="*/ 2586 w 1406282"/>
                  <a:gd name="T7" fmla="*/ 8 h 2152650"/>
                  <a:gd name="T8" fmla="*/ 2816 w 1406282"/>
                  <a:gd name="T9" fmla="*/ 13 h 2152650"/>
                  <a:gd name="T10" fmla="*/ 3018 w 1406282"/>
                  <a:gd name="T11" fmla="*/ 26 h 2152650"/>
                  <a:gd name="T12" fmla="*/ 3334 w 1406282"/>
                  <a:gd name="T13" fmla="*/ 44 h 2152650"/>
                  <a:gd name="T14" fmla="*/ 3536 w 1406282"/>
                  <a:gd name="T15" fmla="*/ 61 h 2152650"/>
                  <a:gd name="T16" fmla="*/ 3594 w 1406282"/>
                  <a:gd name="T17" fmla="*/ 139 h 2152650"/>
                  <a:gd name="T18" fmla="*/ 3680 w 1406282"/>
                  <a:gd name="T19" fmla="*/ 179 h 2152650"/>
                  <a:gd name="T20" fmla="*/ 3766 w 1406282"/>
                  <a:gd name="T21" fmla="*/ 198 h 2152650"/>
                  <a:gd name="T22" fmla="*/ 4083 w 1406282"/>
                  <a:gd name="T23" fmla="*/ 216 h 2152650"/>
                  <a:gd name="T24" fmla="*/ 4140 w 1406282"/>
                  <a:gd name="T25" fmla="*/ 260 h 2152650"/>
                  <a:gd name="T26" fmla="*/ 4083 w 1406282"/>
                  <a:gd name="T27" fmla="*/ 273 h 2152650"/>
                  <a:gd name="T28" fmla="*/ 3910 w 1406282"/>
                  <a:gd name="T29" fmla="*/ 298 h 2152650"/>
                  <a:gd name="T30" fmla="*/ 3766 w 1406282"/>
                  <a:gd name="T31" fmla="*/ 308 h 2152650"/>
                  <a:gd name="T32" fmla="*/ 3622 w 1406282"/>
                  <a:gd name="T33" fmla="*/ 328 h 2152650"/>
                  <a:gd name="T34" fmla="*/ 3536 w 1406282"/>
                  <a:gd name="T35" fmla="*/ 345 h 2152650"/>
                  <a:gd name="T36" fmla="*/ 3391 w 1406282"/>
                  <a:gd name="T37" fmla="*/ 385 h 2152650"/>
                  <a:gd name="T38" fmla="*/ 2960 w 1406282"/>
                  <a:gd name="T39" fmla="*/ 399 h 2152650"/>
                  <a:gd name="T40" fmla="*/ 2816 w 1406282"/>
                  <a:gd name="T41" fmla="*/ 410 h 2152650"/>
                  <a:gd name="T42" fmla="*/ 2298 w 1406282"/>
                  <a:gd name="T43" fmla="*/ 418 h 2152650"/>
                  <a:gd name="T44" fmla="*/ 2010 w 1406282"/>
                  <a:gd name="T45" fmla="*/ 432 h 2152650"/>
                  <a:gd name="T46" fmla="*/ 1750 w 1406282"/>
                  <a:gd name="T47" fmla="*/ 426 h 2152650"/>
                  <a:gd name="T48" fmla="*/ 1520 w 1406282"/>
                  <a:gd name="T49" fmla="*/ 426 h 2152650"/>
                  <a:gd name="T50" fmla="*/ 1175 w 1406282"/>
                  <a:gd name="T51" fmla="*/ 424 h 2152650"/>
                  <a:gd name="T52" fmla="*/ 945 w 1406282"/>
                  <a:gd name="T53" fmla="*/ 407 h 2152650"/>
                  <a:gd name="T54" fmla="*/ 685 w 1406282"/>
                  <a:gd name="T55" fmla="*/ 395 h 2152650"/>
                  <a:gd name="T56" fmla="*/ 627 w 1406282"/>
                  <a:gd name="T57" fmla="*/ 384 h 2152650"/>
                  <a:gd name="T58" fmla="*/ 801 w 1406282"/>
                  <a:gd name="T59" fmla="*/ 360 h 2152650"/>
                  <a:gd name="T60" fmla="*/ 887 w 1406282"/>
                  <a:gd name="T61" fmla="*/ 342 h 2152650"/>
                  <a:gd name="T62" fmla="*/ 772 w 1406282"/>
                  <a:gd name="T63" fmla="*/ 323 h 2152650"/>
                  <a:gd name="T64" fmla="*/ 254 w 1406282"/>
                  <a:gd name="T65" fmla="*/ 319 h 2152650"/>
                  <a:gd name="T66" fmla="*/ 52 w 1406282"/>
                  <a:gd name="T67" fmla="*/ 288 h 2152650"/>
                  <a:gd name="T68" fmla="*/ 225 w 1406282"/>
                  <a:gd name="T69" fmla="*/ 197 h 2152650"/>
                  <a:gd name="T70" fmla="*/ 426 w 1406282"/>
                  <a:gd name="T71" fmla="*/ 172 h 2152650"/>
                  <a:gd name="T72" fmla="*/ 484 w 1406282"/>
                  <a:gd name="T73" fmla="*/ 101 h 2152650"/>
                  <a:gd name="T74" fmla="*/ 397 w 1406282"/>
                  <a:gd name="T75" fmla="*/ 76 h 2152650"/>
                  <a:gd name="T76" fmla="*/ 513 w 1406282"/>
                  <a:gd name="T77" fmla="*/ 46 h 2152650"/>
                  <a:gd name="T78" fmla="*/ 714 w 1406282"/>
                  <a:gd name="T79" fmla="*/ 38 h 2152650"/>
                  <a:gd name="T80" fmla="*/ 1088 w 1406282"/>
                  <a:gd name="T81" fmla="*/ 26 h 2152650"/>
                  <a:gd name="T82" fmla="*/ 1549 w 1406282"/>
                  <a:gd name="T83" fmla="*/ 17 h 21526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06282"/>
                  <a:gd name="T127" fmla="*/ 0 h 2152650"/>
                  <a:gd name="T128" fmla="*/ 1406282 w 1406282"/>
                  <a:gd name="T129" fmla="*/ 2152650 h 21526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06282" h="2152650">
                    <a:moveTo>
                      <a:pt x="426777" y="123825"/>
                    </a:moveTo>
                    <a:lnTo>
                      <a:pt x="483927" y="85725"/>
                    </a:lnTo>
                    <a:cubicBezTo>
                      <a:pt x="497136" y="76919"/>
                      <a:pt x="509022" y="66254"/>
                      <a:pt x="522027" y="57150"/>
                    </a:cubicBezTo>
                    <a:cubicBezTo>
                      <a:pt x="540784" y="44020"/>
                      <a:pt x="560127" y="31750"/>
                      <a:pt x="579177" y="19050"/>
                    </a:cubicBezTo>
                    <a:cubicBezTo>
                      <a:pt x="595885" y="7911"/>
                      <a:pt x="636327" y="0"/>
                      <a:pt x="636327" y="0"/>
                    </a:cubicBezTo>
                    <a:cubicBezTo>
                      <a:pt x="680777" y="3175"/>
                      <a:pt x="725792" y="1781"/>
                      <a:pt x="769677" y="9525"/>
                    </a:cubicBezTo>
                    <a:cubicBezTo>
                      <a:pt x="780950" y="11514"/>
                      <a:pt x="787392" y="24955"/>
                      <a:pt x="798252" y="28575"/>
                    </a:cubicBezTo>
                    <a:cubicBezTo>
                      <a:pt x="816574" y="34682"/>
                      <a:pt x="836401" y="34645"/>
                      <a:pt x="855402" y="38100"/>
                    </a:cubicBezTo>
                    <a:cubicBezTo>
                      <a:pt x="871330" y="40996"/>
                      <a:pt x="887152" y="44450"/>
                      <a:pt x="903027" y="47625"/>
                    </a:cubicBezTo>
                    <a:cubicBezTo>
                      <a:pt x="912552" y="53975"/>
                      <a:pt x="921363" y="61555"/>
                      <a:pt x="931602" y="66675"/>
                    </a:cubicBezTo>
                    <a:cubicBezTo>
                      <a:pt x="940582" y="71165"/>
                      <a:pt x="953077" y="69100"/>
                      <a:pt x="960177" y="76200"/>
                    </a:cubicBezTo>
                    <a:cubicBezTo>
                      <a:pt x="976366" y="92389"/>
                      <a:pt x="979227" y="120650"/>
                      <a:pt x="998277" y="133350"/>
                    </a:cubicBezTo>
                    <a:lnTo>
                      <a:pt x="1055427" y="171450"/>
                    </a:lnTo>
                    <a:cubicBezTo>
                      <a:pt x="1090352" y="223837"/>
                      <a:pt x="1055427" y="179387"/>
                      <a:pt x="1103052" y="219075"/>
                    </a:cubicBezTo>
                    <a:cubicBezTo>
                      <a:pt x="1176391" y="280191"/>
                      <a:pt x="1089256" y="219402"/>
                      <a:pt x="1160202" y="266700"/>
                    </a:cubicBezTo>
                    <a:cubicBezTo>
                      <a:pt x="1163377" y="279400"/>
                      <a:pt x="1165965" y="292261"/>
                      <a:pt x="1169727" y="304800"/>
                    </a:cubicBezTo>
                    <a:cubicBezTo>
                      <a:pt x="1175497" y="324034"/>
                      <a:pt x="1188777" y="361950"/>
                      <a:pt x="1188777" y="361950"/>
                    </a:cubicBezTo>
                    <a:cubicBezTo>
                      <a:pt x="1169958" y="578370"/>
                      <a:pt x="1155792" y="530398"/>
                      <a:pt x="1188777" y="695325"/>
                    </a:cubicBezTo>
                    <a:cubicBezTo>
                      <a:pt x="1190746" y="705170"/>
                      <a:pt x="1195127" y="714375"/>
                      <a:pt x="1198302" y="723900"/>
                    </a:cubicBezTo>
                    <a:cubicBezTo>
                      <a:pt x="1203171" y="782330"/>
                      <a:pt x="1204704" y="838433"/>
                      <a:pt x="1217352" y="895350"/>
                    </a:cubicBezTo>
                    <a:cubicBezTo>
                      <a:pt x="1219530" y="905151"/>
                      <a:pt x="1224119" y="914271"/>
                      <a:pt x="1226877" y="923925"/>
                    </a:cubicBezTo>
                    <a:cubicBezTo>
                      <a:pt x="1228110" y="928241"/>
                      <a:pt x="1240489" y="982987"/>
                      <a:pt x="1245927" y="990600"/>
                    </a:cubicBezTo>
                    <a:cubicBezTo>
                      <a:pt x="1287396" y="1048656"/>
                      <a:pt x="1273237" y="1012828"/>
                      <a:pt x="1322127" y="1047750"/>
                    </a:cubicBezTo>
                    <a:cubicBezTo>
                      <a:pt x="1333088" y="1055580"/>
                      <a:pt x="1340354" y="1067701"/>
                      <a:pt x="1350702" y="1076325"/>
                    </a:cubicBezTo>
                    <a:cubicBezTo>
                      <a:pt x="1359496" y="1083654"/>
                      <a:pt x="1369752" y="1089025"/>
                      <a:pt x="1379277" y="1095375"/>
                    </a:cubicBezTo>
                    <a:cubicBezTo>
                      <a:pt x="1406282" y="1176389"/>
                      <a:pt x="1393943" y="1126066"/>
                      <a:pt x="1369752" y="1295400"/>
                    </a:cubicBezTo>
                    <a:cubicBezTo>
                      <a:pt x="1368332" y="1305339"/>
                      <a:pt x="1362985" y="1314321"/>
                      <a:pt x="1360227" y="1323975"/>
                    </a:cubicBezTo>
                    <a:cubicBezTo>
                      <a:pt x="1356631" y="1336562"/>
                      <a:pt x="1354464" y="1349536"/>
                      <a:pt x="1350702" y="1362075"/>
                    </a:cubicBezTo>
                    <a:cubicBezTo>
                      <a:pt x="1338377" y="1403159"/>
                      <a:pt x="1332702" y="1422150"/>
                      <a:pt x="1312602" y="1457325"/>
                    </a:cubicBezTo>
                    <a:cubicBezTo>
                      <a:pt x="1306922" y="1467264"/>
                      <a:pt x="1301647" y="1477805"/>
                      <a:pt x="1293552" y="1485900"/>
                    </a:cubicBezTo>
                    <a:cubicBezTo>
                      <a:pt x="1285457" y="1493995"/>
                      <a:pt x="1274502" y="1498600"/>
                      <a:pt x="1264977" y="1504950"/>
                    </a:cubicBezTo>
                    <a:cubicBezTo>
                      <a:pt x="1258627" y="1514475"/>
                      <a:pt x="1252581" y="1524210"/>
                      <a:pt x="1245927" y="1533525"/>
                    </a:cubicBezTo>
                    <a:cubicBezTo>
                      <a:pt x="1236700" y="1546443"/>
                      <a:pt x="1225228" y="1557842"/>
                      <a:pt x="1217352" y="1571625"/>
                    </a:cubicBezTo>
                    <a:cubicBezTo>
                      <a:pt x="1206760" y="1590161"/>
                      <a:pt x="1206255" y="1619742"/>
                      <a:pt x="1198302" y="1638300"/>
                    </a:cubicBezTo>
                    <a:cubicBezTo>
                      <a:pt x="1193793" y="1648822"/>
                      <a:pt x="1185602" y="1657350"/>
                      <a:pt x="1179252" y="1666875"/>
                    </a:cubicBezTo>
                    <a:cubicBezTo>
                      <a:pt x="1176077" y="1685925"/>
                      <a:pt x="1171331" y="1704779"/>
                      <a:pt x="1169727" y="1724025"/>
                    </a:cubicBezTo>
                    <a:cubicBezTo>
                      <a:pt x="1164974" y="1781065"/>
                      <a:pt x="1173460" y="1839793"/>
                      <a:pt x="1160202" y="1895475"/>
                    </a:cubicBezTo>
                    <a:cubicBezTo>
                      <a:pt x="1156525" y="1910918"/>
                      <a:pt x="1135020" y="1914823"/>
                      <a:pt x="1122102" y="1924050"/>
                    </a:cubicBezTo>
                    <a:cubicBezTo>
                      <a:pt x="1093355" y="1944584"/>
                      <a:pt x="1071115" y="1957201"/>
                      <a:pt x="1036377" y="1971675"/>
                    </a:cubicBezTo>
                    <a:cubicBezTo>
                      <a:pt x="1017841" y="1979398"/>
                      <a:pt x="979227" y="1990725"/>
                      <a:pt x="979227" y="1990725"/>
                    </a:cubicBezTo>
                    <a:cubicBezTo>
                      <a:pt x="969702" y="2000250"/>
                      <a:pt x="959276" y="2008952"/>
                      <a:pt x="950652" y="2019300"/>
                    </a:cubicBezTo>
                    <a:cubicBezTo>
                      <a:pt x="943323" y="2028094"/>
                      <a:pt x="940917" y="2041221"/>
                      <a:pt x="931602" y="2047875"/>
                    </a:cubicBezTo>
                    <a:cubicBezTo>
                      <a:pt x="896007" y="2073300"/>
                      <a:pt x="835854" y="2072272"/>
                      <a:pt x="798252" y="2076450"/>
                    </a:cubicBezTo>
                    <a:cubicBezTo>
                      <a:pt x="785552" y="2079625"/>
                      <a:pt x="771518" y="2079480"/>
                      <a:pt x="760152" y="2085975"/>
                    </a:cubicBezTo>
                    <a:cubicBezTo>
                      <a:pt x="748456" y="2092658"/>
                      <a:pt x="741925" y="2105926"/>
                      <a:pt x="731577" y="2114550"/>
                    </a:cubicBezTo>
                    <a:cubicBezTo>
                      <a:pt x="711382" y="2131379"/>
                      <a:pt x="688193" y="2141005"/>
                      <a:pt x="664902" y="2152650"/>
                    </a:cubicBezTo>
                    <a:cubicBezTo>
                      <a:pt x="652202" y="2146300"/>
                      <a:pt x="640272" y="2138090"/>
                      <a:pt x="626802" y="2133600"/>
                    </a:cubicBezTo>
                    <a:cubicBezTo>
                      <a:pt x="611443" y="2128480"/>
                      <a:pt x="594883" y="2128002"/>
                      <a:pt x="579177" y="2124075"/>
                    </a:cubicBezTo>
                    <a:cubicBezTo>
                      <a:pt x="569437" y="2121640"/>
                      <a:pt x="560127" y="2117725"/>
                      <a:pt x="550602" y="2114550"/>
                    </a:cubicBezTo>
                    <a:cubicBezTo>
                      <a:pt x="534727" y="2117725"/>
                      <a:pt x="518683" y="2120148"/>
                      <a:pt x="502977" y="2124075"/>
                    </a:cubicBezTo>
                    <a:cubicBezTo>
                      <a:pt x="493237" y="2126510"/>
                      <a:pt x="484408" y="2134434"/>
                      <a:pt x="474402" y="2133600"/>
                    </a:cubicBezTo>
                    <a:cubicBezTo>
                      <a:pt x="445231" y="2131169"/>
                      <a:pt x="417252" y="2120900"/>
                      <a:pt x="388677" y="2114550"/>
                    </a:cubicBezTo>
                    <a:cubicBezTo>
                      <a:pt x="369627" y="2095500"/>
                      <a:pt x="346471" y="2079816"/>
                      <a:pt x="331527" y="2057400"/>
                    </a:cubicBezTo>
                    <a:cubicBezTo>
                      <a:pt x="325177" y="2047875"/>
                      <a:pt x="319806" y="2037619"/>
                      <a:pt x="312477" y="2028825"/>
                    </a:cubicBezTo>
                    <a:cubicBezTo>
                      <a:pt x="297430" y="2010769"/>
                      <a:pt x="276734" y="1991904"/>
                      <a:pt x="255327" y="1981200"/>
                    </a:cubicBezTo>
                    <a:cubicBezTo>
                      <a:pt x="246347" y="1976710"/>
                      <a:pt x="236277" y="1974850"/>
                      <a:pt x="226752" y="1971675"/>
                    </a:cubicBezTo>
                    <a:cubicBezTo>
                      <a:pt x="217227" y="1965325"/>
                      <a:pt x="201797" y="1963485"/>
                      <a:pt x="198177" y="1952625"/>
                    </a:cubicBezTo>
                    <a:cubicBezTo>
                      <a:pt x="194037" y="1940206"/>
                      <a:pt x="203562" y="1926944"/>
                      <a:pt x="207702" y="1914525"/>
                    </a:cubicBezTo>
                    <a:cubicBezTo>
                      <a:pt x="215867" y="1890031"/>
                      <a:pt x="232525" y="1852035"/>
                      <a:pt x="245802" y="1828800"/>
                    </a:cubicBezTo>
                    <a:cubicBezTo>
                      <a:pt x="251482" y="1818861"/>
                      <a:pt x="258502" y="1809750"/>
                      <a:pt x="264852" y="1800225"/>
                    </a:cubicBezTo>
                    <a:cubicBezTo>
                      <a:pt x="268027" y="1787525"/>
                      <a:pt x="270615" y="1774664"/>
                      <a:pt x="274377" y="1762125"/>
                    </a:cubicBezTo>
                    <a:cubicBezTo>
                      <a:pt x="280147" y="1742891"/>
                      <a:pt x="293427" y="1704975"/>
                      <a:pt x="293427" y="1704975"/>
                    </a:cubicBezTo>
                    <a:cubicBezTo>
                      <a:pt x="290252" y="1682750"/>
                      <a:pt x="292240" y="1659145"/>
                      <a:pt x="283902" y="1638300"/>
                    </a:cubicBezTo>
                    <a:cubicBezTo>
                      <a:pt x="278899" y="1625793"/>
                      <a:pt x="267023" y="1616408"/>
                      <a:pt x="255327" y="1609725"/>
                    </a:cubicBezTo>
                    <a:cubicBezTo>
                      <a:pt x="243961" y="1603230"/>
                      <a:pt x="230238" y="1601646"/>
                      <a:pt x="217227" y="1600200"/>
                    </a:cubicBezTo>
                    <a:cubicBezTo>
                      <a:pt x="172936" y="1595279"/>
                      <a:pt x="128327" y="1593850"/>
                      <a:pt x="83877" y="1590675"/>
                    </a:cubicBezTo>
                    <a:cubicBezTo>
                      <a:pt x="28926" y="1508249"/>
                      <a:pt x="56813" y="1563961"/>
                      <a:pt x="36252" y="1495425"/>
                    </a:cubicBezTo>
                    <a:cubicBezTo>
                      <a:pt x="30482" y="1476191"/>
                      <a:pt x="17202" y="1438275"/>
                      <a:pt x="17202" y="1438275"/>
                    </a:cubicBezTo>
                    <a:cubicBezTo>
                      <a:pt x="4365" y="1271400"/>
                      <a:pt x="0" y="1302510"/>
                      <a:pt x="26727" y="1095375"/>
                    </a:cubicBezTo>
                    <a:cubicBezTo>
                      <a:pt x="36244" y="1021618"/>
                      <a:pt x="38183" y="1029301"/>
                      <a:pt x="74352" y="981075"/>
                    </a:cubicBezTo>
                    <a:cubicBezTo>
                      <a:pt x="83027" y="955050"/>
                      <a:pt x="94933" y="910351"/>
                      <a:pt x="112452" y="885825"/>
                    </a:cubicBezTo>
                    <a:cubicBezTo>
                      <a:pt x="120282" y="874864"/>
                      <a:pt x="129252" y="863792"/>
                      <a:pt x="141027" y="857250"/>
                    </a:cubicBezTo>
                    <a:cubicBezTo>
                      <a:pt x="158580" y="847498"/>
                      <a:pt x="198177" y="838200"/>
                      <a:pt x="198177" y="838200"/>
                    </a:cubicBezTo>
                    <a:cubicBezTo>
                      <a:pt x="186227" y="599192"/>
                      <a:pt x="201121" y="710045"/>
                      <a:pt x="160077" y="504825"/>
                    </a:cubicBezTo>
                    <a:cubicBezTo>
                      <a:pt x="157292" y="490902"/>
                      <a:pt x="147377" y="479425"/>
                      <a:pt x="141027" y="466725"/>
                    </a:cubicBezTo>
                    <a:cubicBezTo>
                      <a:pt x="137852" y="438150"/>
                      <a:pt x="130196" y="409721"/>
                      <a:pt x="131502" y="381000"/>
                    </a:cubicBezTo>
                    <a:cubicBezTo>
                      <a:pt x="133398" y="339282"/>
                      <a:pt x="140424" y="297689"/>
                      <a:pt x="150552" y="257175"/>
                    </a:cubicBezTo>
                    <a:cubicBezTo>
                      <a:pt x="153328" y="246069"/>
                      <a:pt x="162273" y="237394"/>
                      <a:pt x="169602" y="228600"/>
                    </a:cubicBezTo>
                    <a:cubicBezTo>
                      <a:pt x="178226" y="218252"/>
                      <a:pt x="186481" y="206708"/>
                      <a:pt x="198177" y="200025"/>
                    </a:cubicBezTo>
                    <a:cubicBezTo>
                      <a:pt x="209543" y="193530"/>
                      <a:pt x="223690" y="194096"/>
                      <a:pt x="236277" y="190500"/>
                    </a:cubicBezTo>
                    <a:cubicBezTo>
                      <a:pt x="331930" y="163171"/>
                      <a:pt x="183845" y="201227"/>
                      <a:pt x="302952" y="171450"/>
                    </a:cubicBezTo>
                    <a:cubicBezTo>
                      <a:pt x="322002" y="158750"/>
                      <a:pt x="352862" y="155070"/>
                      <a:pt x="360102" y="133350"/>
                    </a:cubicBezTo>
                    <a:cubicBezTo>
                      <a:pt x="363277" y="123825"/>
                      <a:pt x="361457" y="110611"/>
                      <a:pt x="369627" y="104775"/>
                    </a:cubicBezTo>
                    <a:cubicBezTo>
                      <a:pt x="408948" y="76689"/>
                      <a:pt x="470644" y="85725"/>
                      <a:pt x="512502" y="85725"/>
                    </a:cubicBezTo>
                  </a:path>
                </a:pathLst>
              </a:custGeom>
              <a:solidFill>
                <a:srgbClr val="0066FF"/>
              </a:solidFill>
              <a:ln w="317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68696" name="Freeform 210"/>
              <p:cNvSpPr>
                <a:spLocks/>
              </p:cNvSpPr>
              <p:nvPr/>
            </p:nvSpPr>
            <p:spPr bwMode="auto">
              <a:xfrm>
                <a:off x="4225351" y="3267802"/>
                <a:ext cx="420628" cy="95546"/>
              </a:xfrm>
              <a:custGeom>
                <a:avLst/>
                <a:gdLst>
                  <a:gd name="T0" fmla="*/ 0 w 657225"/>
                  <a:gd name="T1" fmla="*/ 5 h 183941"/>
                  <a:gd name="T2" fmla="*/ 90 w 657225"/>
                  <a:gd name="T3" fmla="*/ 4 h 183941"/>
                  <a:gd name="T4" fmla="*/ 188 w 657225"/>
                  <a:gd name="T5" fmla="*/ 4 h 183941"/>
                  <a:gd name="T6" fmla="*/ 219 w 657225"/>
                  <a:gd name="T7" fmla="*/ 3 h 183941"/>
                  <a:gd name="T8" fmla="*/ 241 w 657225"/>
                  <a:gd name="T9" fmla="*/ 2 h 183941"/>
                  <a:gd name="T10" fmla="*/ 249 w 657225"/>
                  <a:gd name="T11" fmla="*/ 2 h 183941"/>
                  <a:gd name="T12" fmla="*/ 340 w 657225"/>
                  <a:gd name="T13" fmla="*/ 1 h 183941"/>
                  <a:gd name="T14" fmla="*/ 385 w 657225"/>
                  <a:gd name="T15" fmla="*/ 2 h 183941"/>
                  <a:gd name="T16" fmla="*/ 408 w 657225"/>
                  <a:gd name="T17" fmla="*/ 3 h 183941"/>
                  <a:gd name="T18" fmla="*/ 453 w 657225"/>
                  <a:gd name="T19" fmla="*/ 2 h 183941"/>
                  <a:gd name="T20" fmla="*/ 506 w 657225"/>
                  <a:gd name="T21" fmla="*/ 3 h 183941"/>
                  <a:gd name="T22" fmla="*/ 521 w 657225"/>
                  <a:gd name="T23" fmla="*/ 3 h 1839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57225"/>
                  <a:gd name="T37" fmla="*/ 0 h 183941"/>
                  <a:gd name="T38" fmla="*/ 657225 w 657225"/>
                  <a:gd name="T39" fmla="*/ 183941 h 1839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57225" h="183941">
                    <a:moveTo>
                      <a:pt x="0" y="183941"/>
                    </a:moveTo>
                    <a:lnTo>
                      <a:pt x="114300" y="145841"/>
                    </a:lnTo>
                    <a:cubicBezTo>
                      <a:pt x="153573" y="132750"/>
                      <a:pt x="196850" y="139491"/>
                      <a:pt x="238125" y="136316"/>
                    </a:cubicBezTo>
                    <a:cubicBezTo>
                      <a:pt x="300470" y="115534"/>
                      <a:pt x="239280" y="144398"/>
                      <a:pt x="276225" y="98216"/>
                    </a:cubicBezTo>
                    <a:cubicBezTo>
                      <a:pt x="283376" y="89277"/>
                      <a:pt x="295275" y="85516"/>
                      <a:pt x="304800" y="79166"/>
                    </a:cubicBezTo>
                    <a:cubicBezTo>
                      <a:pt x="307975" y="69641"/>
                      <a:pt x="308756" y="58945"/>
                      <a:pt x="314325" y="50591"/>
                    </a:cubicBezTo>
                    <a:cubicBezTo>
                      <a:pt x="348053" y="0"/>
                      <a:pt x="361906" y="24128"/>
                      <a:pt x="428625" y="31541"/>
                    </a:cubicBezTo>
                    <a:lnTo>
                      <a:pt x="485775" y="69641"/>
                    </a:lnTo>
                    <a:lnTo>
                      <a:pt x="514350" y="88691"/>
                    </a:lnTo>
                    <a:cubicBezTo>
                      <a:pt x="533400" y="85516"/>
                      <a:pt x="552187" y="79166"/>
                      <a:pt x="571500" y="79166"/>
                    </a:cubicBezTo>
                    <a:cubicBezTo>
                      <a:pt x="593951" y="79166"/>
                      <a:pt x="615862" y="86212"/>
                      <a:pt x="638175" y="88691"/>
                    </a:cubicBezTo>
                    <a:cubicBezTo>
                      <a:pt x="644486" y="89392"/>
                      <a:pt x="650875" y="88691"/>
                      <a:pt x="657225" y="88691"/>
                    </a:cubicBezTo>
                  </a:path>
                </a:pathLst>
              </a:custGeom>
              <a:noFill/>
              <a:ln w="635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Crystallizing complexes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04950" y="1020763"/>
            <a:ext cx="6888163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GB" sz="1600" dirty="0" err="1">
                <a:latin typeface="+mn-lt"/>
                <a:cs typeface="+mn-cs"/>
              </a:rPr>
              <a:t>Radaev</a:t>
            </a:r>
            <a:r>
              <a:rPr lang="en-GB" sz="1600" dirty="0">
                <a:latin typeface="+mn-lt"/>
                <a:cs typeface="+mn-cs"/>
              </a:rPr>
              <a:t> and Sun.  Crystallization of protein-protein complexes.  </a:t>
            </a:r>
          </a:p>
          <a:p>
            <a:pPr marL="185738" indent="-185738" eaLnBrk="0" hangingPunct="0">
              <a:defRPr/>
            </a:pPr>
            <a:r>
              <a:rPr lang="it-IT" sz="1600" dirty="0">
                <a:latin typeface="+mn-lt"/>
                <a:cs typeface="+mn-cs"/>
              </a:rPr>
              <a:t>J. Appl. Cryst. (2002). 35, 674-676</a:t>
            </a: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9863" y="1820863"/>
            <a:ext cx="7213600" cy="33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62100" y="5446713"/>
            <a:ext cx="7405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latin typeface="+mn-lt"/>
                <a:cs typeface="+mn-cs"/>
              </a:rPr>
              <a:t>PEG   /  (NH4)2SO4  /  other salts  /  organic solvents (including 2-propanol, MPD, ethanol)</a:t>
            </a:r>
          </a:p>
          <a:p>
            <a:pPr marL="176213" indent="-176213" eaLnBrk="0" hangingPunct="0">
              <a:buFont typeface="Arial" pitchFamily="34" charset="0"/>
              <a:buChar char="•"/>
              <a:defRPr/>
            </a:pPr>
            <a:endParaRPr lang="en-GB" sz="1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GB" sz="1200" dirty="0">
                <a:latin typeface="+mn-lt"/>
                <a:cs typeface="+mn-cs"/>
              </a:rPr>
              <a:t>Random samples, all protein-protein complexes included in this survey, immune complexes, antibody-antigen complexes, signal transduction complexes, receptor and </a:t>
            </a:r>
            <a:r>
              <a:rPr lang="en-GB" sz="1200" dirty="0" err="1">
                <a:latin typeface="+mn-lt"/>
                <a:cs typeface="+mn-cs"/>
              </a:rPr>
              <a:t>ligand</a:t>
            </a:r>
            <a:r>
              <a:rPr lang="en-GB" sz="1200" dirty="0">
                <a:latin typeface="+mn-lt"/>
                <a:cs typeface="+mn-cs"/>
              </a:rPr>
              <a:t> complexes, miscellaneous protein-protein complexes, enzyme related complexes, </a:t>
            </a:r>
            <a:r>
              <a:rPr lang="en-GB" sz="1200" dirty="0" err="1">
                <a:latin typeface="+mn-lt"/>
                <a:cs typeface="+mn-cs"/>
              </a:rPr>
              <a:t>oligomeric</a:t>
            </a:r>
            <a:r>
              <a:rPr lang="en-GB" sz="1200" dirty="0">
                <a:latin typeface="+mn-lt"/>
                <a:cs typeface="+mn-cs"/>
              </a:rPr>
              <a:t> protein complexes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ChangeArrowheads="1"/>
          </p:cNvSpPr>
          <p:nvPr/>
        </p:nvSpPr>
        <p:spPr bwMode="auto">
          <a:xfrm>
            <a:off x="609600" y="1479550"/>
            <a:ext cx="8816975" cy="442277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37283" y="2014439"/>
          <a:ext cx="8321989" cy="3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 rot="5400000">
            <a:off x="968375" y="3663950"/>
            <a:ext cx="337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573588" y="3663950"/>
            <a:ext cx="337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47875" y="1892300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n-lt"/>
                <a:cs typeface="+mn-cs"/>
              </a:rPr>
              <a:t>(a)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351338" y="1892300"/>
            <a:ext cx="449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j-lt"/>
                <a:cs typeface="+mn-cs"/>
              </a:rPr>
              <a:t>(b)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402513" y="1892300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n-lt"/>
                <a:cs typeface="+mn-cs"/>
              </a:rPr>
              <a:t>(c)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33538" y="149225"/>
            <a:ext cx="68881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800" i="1" dirty="0">
                <a:latin typeface="+mn-lt"/>
                <a:cs typeface="+mn-cs"/>
              </a:rPr>
              <a:t>What can we replace the Hit Solution with?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70666" name="Oval 13"/>
          <p:cNvSpPr>
            <a:spLocks noChangeArrowheads="1"/>
          </p:cNvSpPr>
          <p:nvPr/>
        </p:nvSpPr>
        <p:spPr bwMode="auto">
          <a:xfrm>
            <a:off x="3135313" y="3152775"/>
            <a:ext cx="609600" cy="2362200"/>
          </a:xfrm>
          <a:prstGeom prst="ellipse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Stick to the ‘hit solution’ for suspending seed crystals for routine </a:t>
                      </a:r>
                      <a:r>
                        <a:rPr lang="en-GB" sz="1800" b="0" i="1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rMMS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Not completely stable so use your seed stock quickly, then freeze.  Or cross-link.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2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Avoid high salt in your seed stock;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5400" y="1025525"/>
            <a:ext cx="6680200" cy="98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>
                <a:latin typeface="+mn-lt"/>
                <a:cs typeface="+mn-cs"/>
              </a:rPr>
              <a:t>Can we predict which solutions the seed crystals will be stable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ChangeArrowheads="1"/>
          </p:cNvSpPr>
          <p:nvPr/>
        </p:nvSpPr>
        <p:spPr bwMode="auto">
          <a:xfrm>
            <a:off x="609600" y="1479550"/>
            <a:ext cx="8816975" cy="4422775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  <p:graphicFrame>
        <p:nvGraphicFramePr>
          <p:cNvPr id="5" name="Chart 4"/>
          <p:cNvGraphicFramePr/>
          <p:nvPr/>
        </p:nvGraphicFramePr>
        <p:xfrm>
          <a:off x="637283" y="2014439"/>
          <a:ext cx="8321989" cy="3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 rot="5400000">
            <a:off x="968375" y="3663950"/>
            <a:ext cx="337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4573588" y="3663950"/>
            <a:ext cx="3378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047875" y="1892300"/>
            <a:ext cx="449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n-lt"/>
                <a:cs typeface="+mn-cs"/>
              </a:rPr>
              <a:t>(a)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351338" y="1892300"/>
            <a:ext cx="449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j-lt"/>
                <a:cs typeface="+mn-cs"/>
              </a:rPr>
              <a:t>(b)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402513" y="1892300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200" dirty="0">
                <a:solidFill>
                  <a:srgbClr val="000066"/>
                </a:solidFill>
                <a:latin typeface="+mn-lt"/>
                <a:cs typeface="+mn-cs"/>
              </a:rPr>
              <a:t>(c)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33538" y="149225"/>
            <a:ext cx="68881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800" i="1" dirty="0">
                <a:latin typeface="+mn-lt"/>
                <a:cs typeface="+mn-cs"/>
              </a:rPr>
              <a:t>Focusing on “pregnant” conditions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1825" y="-155575"/>
            <a:ext cx="9274175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800" i="1" dirty="0">
                <a:latin typeface="+mn-lt"/>
                <a:cs typeface="+mn-cs"/>
              </a:rPr>
              <a:t>Appearance of crystals after incubation for one day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2176" y="1419345"/>
            <a:ext cx="8186738" cy="44319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</a:rPr>
              <a:t>Wick away the mother liquor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  <a:cs typeface="+mn-cs"/>
              </a:rPr>
              <a:t>Add 10 µl of the solution to be tested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  <a:cs typeface="+mn-cs"/>
              </a:rPr>
              <a:t>Incubate for 5 minutes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  <a:cs typeface="+mn-cs"/>
              </a:rPr>
              <a:t>Wick away the solution added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  <a:cs typeface="+mn-cs"/>
              </a:rPr>
              <a:t>Add another 10</a:t>
            </a:r>
            <a:r>
              <a:rPr lang="en-US" sz="1800" i="1" dirty="0" smtClean="0">
                <a:solidFill>
                  <a:srgbClr val="FFFFFF"/>
                </a:solidFill>
                <a:latin typeface="Arial"/>
              </a:rPr>
              <a:t> µl of the solution to be tested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  <a:cs typeface="+mn-cs"/>
              </a:rPr>
              <a:t>Incubate overnight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r>
              <a:rPr lang="en-US" sz="1800" i="1" dirty="0" smtClean="0">
                <a:solidFill>
                  <a:srgbClr val="FFFFFF"/>
                </a:solidFill>
                <a:latin typeface="Arial"/>
                <a:cs typeface="+mn-cs"/>
              </a:rPr>
              <a:t>Look at the crystals, comparing photos of before and after</a:t>
            </a: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  <a:p>
            <a:pPr marL="800100" lvl="1" indent="-342900" eaLnBrk="0" hangingPunct="0">
              <a:buAutoNum type="arabicPeriod"/>
              <a:defRPr/>
            </a:pPr>
            <a:endParaRPr lang="en-US" sz="1800" i="1" dirty="0" smtClean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ChangeArrowheads="1"/>
          </p:cNvSpPr>
          <p:nvPr/>
        </p:nvSpPr>
        <p:spPr bwMode="auto">
          <a:xfrm>
            <a:off x="795338" y="1163638"/>
            <a:ext cx="8272462" cy="4040187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GB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1825" y="-155575"/>
            <a:ext cx="9274175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800" i="1" dirty="0">
                <a:latin typeface="+mn-lt"/>
                <a:cs typeface="+mn-cs"/>
              </a:rPr>
              <a:t>Appearance of crystals after incubation for one day</a:t>
            </a:r>
            <a:endParaRPr lang="en-US" sz="2800" dirty="0">
              <a:latin typeface="+mn-lt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65200" y="1341438"/>
          <a:ext cx="7961087" cy="3682774"/>
        </p:xfrm>
        <a:graphic>
          <a:graphicData uri="http://schemas.openxmlformats.org/drawingml/2006/table">
            <a:tbl>
              <a:tblPr/>
              <a:tblGrid>
                <a:gridCol w="1248489"/>
                <a:gridCol w="1144856"/>
                <a:gridCol w="1144856"/>
                <a:gridCol w="998185"/>
                <a:gridCol w="997180"/>
                <a:gridCol w="1144856"/>
                <a:gridCol w="1282665"/>
              </a:tblGrid>
              <a:tr h="8856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Protein 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Crystals in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Hit Sol.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Crystals in Isopropanol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Crystals 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PEG 600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Crystals 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Amm.sul. 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Crystals in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NaCl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Crystals in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protein stock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Gluc. Isom.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Cracked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Shattered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Cracked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Dissolved</a:t>
                      </a:r>
                      <a:endParaRPr lang="en-GB" sz="16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70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Hemoglobin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Cracked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Thaumatin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Thermolysin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Cracked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Shattered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Grew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Grew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CFF"/>
                    </a:solidFill>
                  </a:tcPr>
                </a:tc>
              </a:tr>
              <a:tr h="8856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Trypsin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Xylanase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Cracked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OK</a:t>
                      </a:r>
                      <a:endParaRPr lang="en-GB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Dissolved</a:t>
                      </a:r>
                      <a:endParaRPr lang="en-GB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8825" y="4041775"/>
            <a:ext cx="8186738" cy="227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eaLnBrk="0" hangingPunct="0">
              <a:defRPr/>
            </a:pPr>
            <a:endParaRPr lang="en-US" sz="2000" i="1" dirty="0">
              <a:solidFill>
                <a:srgbClr val="FFFFFF"/>
              </a:solidFill>
              <a:latin typeface="Arial"/>
            </a:endParaRPr>
          </a:p>
          <a:p>
            <a:pPr lvl="1" eaLnBrk="0" hangingPunct="0">
              <a:defRPr/>
            </a:pPr>
            <a:endParaRPr lang="en-US" sz="1800" i="1" dirty="0">
              <a:solidFill>
                <a:srgbClr val="FFFFFF"/>
              </a:solidFill>
              <a:latin typeface="Arial"/>
            </a:endParaRPr>
          </a:p>
          <a:p>
            <a:pPr marL="0" lvl="1" eaLnBrk="0" hangingPunct="0">
              <a:defRPr/>
            </a:pPr>
            <a:r>
              <a:rPr lang="en-US" sz="1800" i="1" dirty="0">
                <a:solidFill>
                  <a:schemeClr val="tx2"/>
                </a:solidFill>
                <a:latin typeface="Arial"/>
              </a:rPr>
              <a:t>Investigate stability of complex </a:t>
            </a:r>
            <a:r>
              <a:rPr lang="en-US" sz="1800" i="1" dirty="0">
                <a:solidFill>
                  <a:srgbClr val="FFFFFF"/>
                </a:solidFill>
                <a:latin typeface="Arial"/>
              </a:rPr>
              <a:t>with isothermal </a:t>
            </a:r>
            <a:r>
              <a:rPr lang="en-US" sz="1800" i="1" dirty="0" err="1">
                <a:solidFill>
                  <a:srgbClr val="FFFFFF"/>
                </a:solidFill>
                <a:latin typeface="Arial"/>
              </a:rPr>
              <a:t>calorimetry</a:t>
            </a:r>
            <a:r>
              <a:rPr lang="en-US" sz="1800" i="1" dirty="0">
                <a:solidFill>
                  <a:srgbClr val="FFFFFF"/>
                </a:solidFill>
                <a:latin typeface="Arial"/>
              </a:rPr>
              <a:t>, fluorescence anisotropy, thermal shift assay etc.</a:t>
            </a:r>
          </a:p>
          <a:p>
            <a:pPr lvl="1" eaLnBrk="0" hangingPunct="0">
              <a:defRPr/>
            </a:pPr>
            <a:endParaRPr lang="en-US" sz="1800" i="1" dirty="0"/>
          </a:p>
          <a:p>
            <a:pPr eaLnBrk="0" hangingPunct="0">
              <a:defRPr/>
            </a:pPr>
            <a:r>
              <a:rPr lang="en-US" sz="1800" i="1" dirty="0">
                <a:solidFill>
                  <a:schemeClr val="tx2"/>
                </a:solidFill>
                <a:latin typeface="Arial"/>
              </a:rPr>
              <a:t>Test stability of seed crystals </a:t>
            </a:r>
            <a:r>
              <a:rPr lang="en-US" sz="1800" i="1" dirty="0">
                <a:solidFill>
                  <a:srgbClr val="FFFFFF"/>
                </a:solidFill>
                <a:latin typeface="Arial"/>
              </a:rPr>
              <a:t>by incubation of uncrushed crystals in the suggested solution for 1 day</a:t>
            </a:r>
          </a:p>
          <a:p>
            <a:pPr marL="0" lvl="1" eaLnBrk="0" hangingPunct="0">
              <a:defRPr/>
            </a:pPr>
            <a:endParaRPr lang="en-US" sz="2000" i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385888" y="508000"/>
            <a:ext cx="6888162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Try to find a solution that both the seed crystals </a:t>
            </a:r>
            <a:r>
              <a:rPr lang="en-US" sz="2400" i="1">
                <a:solidFill>
                  <a:srgbClr val="FFFF00"/>
                </a:solidFill>
                <a:latin typeface="Arial" pitchFamily="34" charset="0"/>
              </a:rPr>
              <a:t>and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the complex are stable in</a:t>
            </a:r>
          </a:p>
        </p:txBody>
      </p:sp>
      <p:grpSp>
        <p:nvGrpSpPr>
          <p:cNvPr id="75781" name="Group 209"/>
          <p:cNvGrpSpPr>
            <a:grpSpLocks/>
          </p:cNvGrpSpPr>
          <p:nvPr/>
        </p:nvGrpSpPr>
        <p:grpSpPr bwMode="auto">
          <a:xfrm rot="7389577">
            <a:off x="1846263" y="2668587"/>
            <a:ext cx="590550" cy="466725"/>
            <a:chOff x="1727571" y="2638156"/>
            <a:chExt cx="693008" cy="561121"/>
          </a:xfrm>
        </p:grpSpPr>
        <p:sp>
          <p:nvSpPr>
            <p:cNvPr id="75855" name="Freeform 209"/>
            <p:cNvSpPr>
              <a:spLocks/>
            </p:cNvSpPr>
            <p:nvPr/>
          </p:nvSpPr>
          <p:spPr bwMode="auto">
            <a:xfrm rot="-7218209">
              <a:off x="1795001" y="2570726"/>
              <a:ext cx="558148" cy="693008"/>
            </a:xfrm>
            <a:custGeom>
              <a:avLst/>
              <a:gdLst>
                <a:gd name="T0" fmla="*/ 134 w 1406282"/>
                <a:gd name="T1" fmla="*/ 2 h 2152650"/>
                <a:gd name="T2" fmla="*/ 160 w 1406282"/>
                <a:gd name="T3" fmla="*/ 0 h 2152650"/>
                <a:gd name="T4" fmla="*/ 214 w 1406282"/>
                <a:gd name="T5" fmla="*/ 0 h 2152650"/>
                <a:gd name="T6" fmla="*/ 237 w 1406282"/>
                <a:gd name="T7" fmla="*/ 1 h 2152650"/>
                <a:gd name="T8" fmla="*/ 258 w 1406282"/>
                <a:gd name="T9" fmla="*/ 1 h 2152650"/>
                <a:gd name="T10" fmla="*/ 277 w 1406282"/>
                <a:gd name="T11" fmla="*/ 3 h 2152650"/>
                <a:gd name="T12" fmla="*/ 306 w 1406282"/>
                <a:gd name="T13" fmla="*/ 4 h 2152650"/>
                <a:gd name="T14" fmla="*/ 324 w 1406282"/>
                <a:gd name="T15" fmla="*/ 5 h 2152650"/>
                <a:gd name="T16" fmla="*/ 329 w 1406282"/>
                <a:gd name="T17" fmla="*/ 13 h 2152650"/>
                <a:gd name="T18" fmla="*/ 337 w 1406282"/>
                <a:gd name="T19" fmla="*/ 16 h 2152650"/>
                <a:gd name="T20" fmla="*/ 345 w 1406282"/>
                <a:gd name="T21" fmla="*/ 18 h 2152650"/>
                <a:gd name="T22" fmla="*/ 374 w 1406282"/>
                <a:gd name="T23" fmla="*/ 20 h 2152650"/>
                <a:gd name="T24" fmla="*/ 380 w 1406282"/>
                <a:gd name="T25" fmla="*/ 24 h 2152650"/>
                <a:gd name="T26" fmla="*/ 374 w 1406282"/>
                <a:gd name="T27" fmla="*/ 25 h 2152650"/>
                <a:gd name="T28" fmla="*/ 359 w 1406282"/>
                <a:gd name="T29" fmla="*/ 27 h 2152650"/>
                <a:gd name="T30" fmla="*/ 345 w 1406282"/>
                <a:gd name="T31" fmla="*/ 28 h 2152650"/>
                <a:gd name="T32" fmla="*/ 332 w 1406282"/>
                <a:gd name="T33" fmla="*/ 30 h 2152650"/>
                <a:gd name="T34" fmla="*/ 324 w 1406282"/>
                <a:gd name="T35" fmla="*/ 32 h 2152650"/>
                <a:gd name="T36" fmla="*/ 311 w 1406282"/>
                <a:gd name="T37" fmla="*/ 35 h 2152650"/>
                <a:gd name="T38" fmla="*/ 271 w 1406282"/>
                <a:gd name="T39" fmla="*/ 36 h 2152650"/>
                <a:gd name="T40" fmla="*/ 258 w 1406282"/>
                <a:gd name="T41" fmla="*/ 38 h 2152650"/>
                <a:gd name="T42" fmla="*/ 211 w 1406282"/>
                <a:gd name="T43" fmla="*/ 38 h 2152650"/>
                <a:gd name="T44" fmla="*/ 184 w 1406282"/>
                <a:gd name="T45" fmla="*/ 40 h 2152650"/>
                <a:gd name="T46" fmla="*/ 160 w 1406282"/>
                <a:gd name="T47" fmla="*/ 39 h 2152650"/>
                <a:gd name="T48" fmla="*/ 139 w 1406282"/>
                <a:gd name="T49" fmla="*/ 39 h 2152650"/>
                <a:gd name="T50" fmla="*/ 108 w 1406282"/>
                <a:gd name="T51" fmla="*/ 39 h 2152650"/>
                <a:gd name="T52" fmla="*/ 87 w 1406282"/>
                <a:gd name="T53" fmla="*/ 37 h 2152650"/>
                <a:gd name="T54" fmla="*/ 63 w 1406282"/>
                <a:gd name="T55" fmla="*/ 36 h 2152650"/>
                <a:gd name="T56" fmla="*/ 58 w 1406282"/>
                <a:gd name="T57" fmla="*/ 35 h 2152650"/>
                <a:gd name="T58" fmla="*/ 73 w 1406282"/>
                <a:gd name="T59" fmla="*/ 33 h 2152650"/>
                <a:gd name="T60" fmla="*/ 81 w 1406282"/>
                <a:gd name="T61" fmla="*/ 31 h 2152650"/>
                <a:gd name="T62" fmla="*/ 71 w 1406282"/>
                <a:gd name="T63" fmla="*/ 30 h 2152650"/>
                <a:gd name="T64" fmla="*/ 23 w 1406282"/>
                <a:gd name="T65" fmla="*/ 29 h 2152650"/>
                <a:gd name="T66" fmla="*/ 5 w 1406282"/>
                <a:gd name="T67" fmla="*/ 26 h 2152650"/>
                <a:gd name="T68" fmla="*/ 21 w 1406282"/>
                <a:gd name="T69" fmla="*/ 18 h 2152650"/>
                <a:gd name="T70" fmla="*/ 39 w 1406282"/>
                <a:gd name="T71" fmla="*/ 16 h 2152650"/>
                <a:gd name="T72" fmla="*/ 44 w 1406282"/>
                <a:gd name="T73" fmla="*/ 9 h 2152650"/>
                <a:gd name="T74" fmla="*/ 37 w 1406282"/>
                <a:gd name="T75" fmla="*/ 7 h 2152650"/>
                <a:gd name="T76" fmla="*/ 47 w 1406282"/>
                <a:gd name="T77" fmla="*/ 4 h 2152650"/>
                <a:gd name="T78" fmla="*/ 65 w 1406282"/>
                <a:gd name="T79" fmla="*/ 4 h 2152650"/>
                <a:gd name="T80" fmla="*/ 100 w 1406282"/>
                <a:gd name="T81" fmla="*/ 3 h 2152650"/>
                <a:gd name="T82" fmla="*/ 142 w 1406282"/>
                <a:gd name="T83" fmla="*/ 2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0066FF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56" name="Freeform 210"/>
            <p:cNvSpPr>
              <a:spLocks/>
            </p:cNvSpPr>
            <p:nvPr/>
          </p:nvSpPr>
          <p:spPr bwMode="auto">
            <a:xfrm rot="-7218209">
              <a:off x="1710069" y="3039244"/>
              <a:ext cx="260850" cy="59216"/>
            </a:xfrm>
            <a:custGeom>
              <a:avLst/>
              <a:gdLst>
                <a:gd name="T0" fmla="*/ 0 w 657225"/>
                <a:gd name="T1" fmla="*/ 1 h 183941"/>
                <a:gd name="T2" fmla="*/ 8 w 657225"/>
                <a:gd name="T3" fmla="*/ 0 h 183941"/>
                <a:gd name="T4" fmla="*/ 17 w 657225"/>
                <a:gd name="T5" fmla="*/ 0 h 183941"/>
                <a:gd name="T6" fmla="*/ 20 w 657225"/>
                <a:gd name="T7" fmla="*/ 0 h 183941"/>
                <a:gd name="T8" fmla="*/ 22 w 657225"/>
                <a:gd name="T9" fmla="*/ 0 h 183941"/>
                <a:gd name="T10" fmla="*/ 23 w 657225"/>
                <a:gd name="T11" fmla="*/ 0 h 183941"/>
                <a:gd name="T12" fmla="*/ 31 w 657225"/>
                <a:gd name="T13" fmla="*/ 0 h 183941"/>
                <a:gd name="T14" fmla="*/ 35 w 657225"/>
                <a:gd name="T15" fmla="*/ 0 h 183941"/>
                <a:gd name="T16" fmla="*/ 37 w 657225"/>
                <a:gd name="T17" fmla="*/ 0 h 183941"/>
                <a:gd name="T18" fmla="*/ 42 w 657225"/>
                <a:gd name="T19" fmla="*/ 0 h 183941"/>
                <a:gd name="T20" fmla="*/ 46 w 657225"/>
                <a:gd name="T21" fmla="*/ 0 h 183941"/>
                <a:gd name="T22" fmla="*/ 48 w 657225"/>
                <a:gd name="T23" fmla="*/ 0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noFill/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75782" name="Group 74"/>
          <p:cNvGrpSpPr>
            <a:grpSpLocks/>
          </p:cNvGrpSpPr>
          <p:nvPr/>
        </p:nvGrpSpPr>
        <p:grpSpPr bwMode="auto">
          <a:xfrm>
            <a:off x="5467350" y="2081213"/>
            <a:ext cx="1803400" cy="1784350"/>
            <a:chOff x="2840038" y="2171700"/>
            <a:chExt cx="4017962" cy="4067175"/>
          </a:xfrm>
        </p:grpSpPr>
        <p:sp>
          <p:nvSpPr>
            <p:cNvPr id="75783" name="Freeform 3"/>
            <p:cNvSpPr>
              <a:spLocks/>
            </p:cNvSpPr>
            <p:nvPr/>
          </p:nvSpPr>
          <p:spPr bwMode="auto">
            <a:xfrm>
              <a:off x="4143375" y="41624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84" name="Freeform 6"/>
            <p:cNvSpPr>
              <a:spLocks/>
            </p:cNvSpPr>
            <p:nvPr/>
          </p:nvSpPr>
          <p:spPr bwMode="auto">
            <a:xfrm>
              <a:off x="4400550" y="4214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4575175" y="42973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auto">
            <a:xfrm>
              <a:off x="4833938" y="43497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87" name="Freeform 12"/>
            <p:cNvSpPr>
              <a:spLocks/>
            </p:cNvSpPr>
            <p:nvPr/>
          </p:nvSpPr>
          <p:spPr bwMode="auto">
            <a:xfrm>
              <a:off x="5022850" y="44465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88" name="Freeform 13"/>
            <p:cNvSpPr>
              <a:spLocks/>
            </p:cNvSpPr>
            <p:nvPr/>
          </p:nvSpPr>
          <p:spPr bwMode="auto">
            <a:xfrm>
              <a:off x="5281613" y="44989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89" name="Freeform 15"/>
            <p:cNvSpPr>
              <a:spLocks/>
            </p:cNvSpPr>
            <p:nvPr/>
          </p:nvSpPr>
          <p:spPr bwMode="auto">
            <a:xfrm>
              <a:off x="5462588" y="45894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0" name="Freeform 16"/>
            <p:cNvSpPr>
              <a:spLocks/>
            </p:cNvSpPr>
            <p:nvPr/>
          </p:nvSpPr>
          <p:spPr bwMode="auto">
            <a:xfrm>
              <a:off x="5721350" y="46418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1" name="Freeform 18"/>
            <p:cNvSpPr>
              <a:spLocks/>
            </p:cNvSpPr>
            <p:nvPr/>
          </p:nvSpPr>
          <p:spPr bwMode="auto">
            <a:xfrm>
              <a:off x="3721100" y="4344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2" name="Freeform 19"/>
            <p:cNvSpPr>
              <a:spLocks/>
            </p:cNvSpPr>
            <p:nvPr/>
          </p:nvSpPr>
          <p:spPr bwMode="auto">
            <a:xfrm>
              <a:off x="3979863" y="4397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3" name="Freeform 21"/>
            <p:cNvSpPr>
              <a:spLocks/>
            </p:cNvSpPr>
            <p:nvPr/>
          </p:nvSpPr>
          <p:spPr bwMode="auto">
            <a:xfrm>
              <a:off x="4154488" y="4481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4" name="Freeform 22"/>
            <p:cNvSpPr>
              <a:spLocks/>
            </p:cNvSpPr>
            <p:nvPr/>
          </p:nvSpPr>
          <p:spPr bwMode="auto">
            <a:xfrm>
              <a:off x="4413250" y="45323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5" name="Freeform 24"/>
            <p:cNvSpPr>
              <a:spLocks/>
            </p:cNvSpPr>
            <p:nvPr/>
          </p:nvSpPr>
          <p:spPr bwMode="auto">
            <a:xfrm>
              <a:off x="4602163" y="4630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6" name="Freeform 25"/>
            <p:cNvSpPr>
              <a:spLocks/>
            </p:cNvSpPr>
            <p:nvPr/>
          </p:nvSpPr>
          <p:spPr bwMode="auto">
            <a:xfrm>
              <a:off x="4859338" y="46815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7" name="Freeform 27"/>
            <p:cNvSpPr>
              <a:spLocks/>
            </p:cNvSpPr>
            <p:nvPr/>
          </p:nvSpPr>
          <p:spPr bwMode="auto">
            <a:xfrm>
              <a:off x="5041900" y="47720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8" name="Freeform 28"/>
            <p:cNvSpPr>
              <a:spLocks/>
            </p:cNvSpPr>
            <p:nvPr/>
          </p:nvSpPr>
          <p:spPr bwMode="auto">
            <a:xfrm>
              <a:off x="5299075" y="48244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799" name="Freeform 30"/>
            <p:cNvSpPr>
              <a:spLocks/>
            </p:cNvSpPr>
            <p:nvPr/>
          </p:nvSpPr>
          <p:spPr bwMode="auto">
            <a:xfrm>
              <a:off x="3275013" y="45148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0" name="Freeform 31"/>
            <p:cNvSpPr>
              <a:spLocks/>
            </p:cNvSpPr>
            <p:nvPr/>
          </p:nvSpPr>
          <p:spPr bwMode="auto">
            <a:xfrm>
              <a:off x="3532188" y="45672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1" name="Freeform 33"/>
            <p:cNvSpPr>
              <a:spLocks/>
            </p:cNvSpPr>
            <p:nvPr/>
          </p:nvSpPr>
          <p:spPr bwMode="auto">
            <a:xfrm>
              <a:off x="3706813" y="46497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2" name="Freeform 34"/>
            <p:cNvSpPr>
              <a:spLocks/>
            </p:cNvSpPr>
            <p:nvPr/>
          </p:nvSpPr>
          <p:spPr bwMode="auto">
            <a:xfrm>
              <a:off x="3965575" y="47021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3" name="Freeform 36"/>
            <p:cNvSpPr>
              <a:spLocks/>
            </p:cNvSpPr>
            <p:nvPr/>
          </p:nvSpPr>
          <p:spPr bwMode="auto">
            <a:xfrm>
              <a:off x="4154488" y="47990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4" name="Freeform 37"/>
            <p:cNvSpPr>
              <a:spLocks/>
            </p:cNvSpPr>
            <p:nvPr/>
          </p:nvSpPr>
          <p:spPr bwMode="auto">
            <a:xfrm>
              <a:off x="4413250" y="48514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5" name="Freeform 39"/>
            <p:cNvSpPr>
              <a:spLocks/>
            </p:cNvSpPr>
            <p:nvPr/>
          </p:nvSpPr>
          <p:spPr bwMode="auto">
            <a:xfrm>
              <a:off x="4594225" y="49418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6" name="Freeform 40"/>
            <p:cNvSpPr>
              <a:spLocks/>
            </p:cNvSpPr>
            <p:nvPr/>
          </p:nvSpPr>
          <p:spPr bwMode="auto">
            <a:xfrm>
              <a:off x="4852988" y="49942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7" name="Freeform 42"/>
            <p:cNvSpPr>
              <a:spLocks/>
            </p:cNvSpPr>
            <p:nvPr/>
          </p:nvSpPr>
          <p:spPr bwMode="auto">
            <a:xfrm>
              <a:off x="2840038" y="46942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8" name="Freeform 45"/>
            <p:cNvSpPr>
              <a:spLocks/>
            </p:cNvSpPr>
            <p:nvPr/>
          </p:nvSpPr>
          <p:spPr bwMode="auto">
            <a:xfrm>
              <a:off x="3273425" y="48291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09" name="Freeform 48"/>
            <p:cNvSpPr>
              <a:spLocks/>
            </p:cNvSpPr>
            <p:nvPr/>
          </p:nvSpPr>
          <p:spPr bwMode="auto">
            <a:xfrm>
              <a:off x="3719513" y="49784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0" name="Freeform 51"/>
            <p:cNvSpPr>
              <a:spLocks/>
            </p:cNvSpPr>
            <p:nvPr/>
          </p:nvSpPr>
          <p:spPr bwMode="auto">
            <a:xfrm>
              <a:off x="4159250" y="51212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1" name="Freeform 157"/>
            <p:cNvSpPr>
              <a:spLocks/>
            </p:cNvSpPr>
            <p:nvPr/>
          </p:nvSpPr>
          <p:spPr bwMode="auto">
            <a:xfrm>
              <a:off x="4391025" y="317182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2" name="Freeform 158"/>
            <p:cNvSpPr>
              <a:spLocks/>
            </p:cNvSpPr>
            <p:nvPr/>
          </p:nvSpPr>
          <p:spPr bwMode="auto">
            <a:xfrm>
              <a:off x="4648200" y="32242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3" name="Freeform 155"/>
            <p:cNvSpPr>
              <a:spLocks/>
            </p:cNvSpPr>
            <p:nvPr/>
          </p:nvSpPr>
          <p:spPr bwMode="auto">
            <a:xfrm>
              <a:off x="4822825" y="33067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4" name="Freeform 156"/>
            <p:cNvSpPr>
              <a:spLocks/>
            </p:cNvSpPr>
            <p:nvPr/>
          </p:nvSpPr>
          <p:spPr bwMode="auto">
            <a:xfrm>
              <a:off x="5081588" y="3359150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5" name="Freeform 153"/>
            <p:cNvSpPr>
              <a:spLocks/>
            </p:cNvSpPr>
            <p:nvPr/>
          </p:nvSpPr>
          <p:spPr bwMode="auto">
            <a:xfrm>
              <a:off x="5270500" y="34559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6" name="Freeform 154"/>
            <p:cNvSpPr>
              <a:spLocks/>
            </p:cNvSpPr>
            <p:nvPr/>
          </p:nvSpPr>
          <p:spPr bwMode="auto">
            <a:xfrm>
              <a:off x="5529263" y="35083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7" name="Freeform 151"/>
            <p:cNvSpPr>
              <a:spLocks/>
            </p:cNvSpPr>
            <p:nvPr/>
          </p:nvSpPr>
          <p:spPr bwMode="auto">
            <a:xfrm>
              <a:off x="5710238" y="359886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8" name="Freeform 152"/>
            <p:cNvSpPr>
              <a:spLocks/>
            </p:cNvSpPr>
            <p:nvPr/>
          </p:nvSpPr>
          <p:spPr bwMode="auto">
            <a:xfrm>
              <a:off x="5969000" y="365125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19" name="Freeform 149"/>
            <p:cNvSpPr>
              <a:spLocks/>
            </p:cNvSpPr>
            <p:nvPr/>
          </p:nvSpPr>
          <p:spPr bwMode="auto">
            <a:xfrm>
              <a:off x="3968750" y="335438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0" name="Freeform 150"/>
            <p:cNvSpPr>
              <a:spLocks/>
            </p:cNvSpPr>
            <p:nvPr/>
          </p:nvSpPr>
          <p:spPr bwMode="auto">
            <a:xfrm>
              <a:off x="4227513" y="34067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1" name="Freeform 147"/>
            <p:cNvSpPr>
              <a:spLocks/>
            </p:cNvSpPr>
            <p:nvPr/>
          </p:nvSpPr>
          <p:spPr bwMode="auto">
            <a:xfrm>
              <a:off x="4402138" y="34909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2" name="Freeform 148"/>
            <p:cNvSpPr>
              <a:spLocks/>
            </p:cNvSpPr>
            <p:nvPr/>
          </p:nvSpPr>
          <p:spPr bwMode="auto">
            <a:xfrm>
              <a:off x="4660900" y="3541713"/>
              <a:ext cx="420688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3" name="Freeform 145"/>
            <p:cNvSpPr>
              <a:spLocks/>
            </p:cNvSpPr>
            <p:nvPr/>
          </p:nvSpPr>
          <p:spPr bwMode="auto">
            <a:xfrm>
              <a:off x="4849813" y="36401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4" name="Freeform 146"/>
            <p:cNvSpPr>
              <a:spLocks/>
            </p:cNvSpPr>
            <p:nvPr/>
          </p:nvSpPr>
          <p:spPr bwMode="auto">
            <a:xfrm>
              <a:off x="5106988" y="3690938"/>
              <a:ext cx="420687" cy="96837"/>
            </a:xfrm>
            <a:custGeom>
              <a:avLst/>
              <a:gdLst>
                <a:gd name="T0" fmla="*/ 0 w 657225"/>
                <a:gd name="T1" fmla="*/ 6 h 183941"/>
                <a:gd name="T2" fmla="*/ 90 w 657225"/>
                <a:gd name="T3" fmla="*/ 5 h 183941"/>
                <a:gd name="T4" fmla="*/ 189 w 657225"/>
                <a:gd name="T5" fmla="*/ 5 h 183941"/>
                <a:gd name="T6" fmla="*/ 219 w 657225"/>
                <a:gd name="T7" fmla="*/ 3 h 183941"/>
                <a:gd name="T8" fmla="*/ 242 w 657225"/>
                <a:gd name="T9" fmla="*/ 3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3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5" name="Freeform 143"/>
            <p:cNvSpPr>
              <a:spLocks/>
            </p:cNvSpPr>
            <p:nvPr/>
          </p:nvSpPr>
          <p:spPr bwMode="auto">
            <a:xfrm>
              <a:off x="5289550" y="3781425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6" name="Freeform 144"/>
            <p:cNvSpPr>
              <a:spLocks/>
            </p:cNvSpPr>
            <p:nvPr/>
          </p:nvSpPr>
          <p:spPr bwMode="auto">
            <a:xfrm>
              <a:off x="5546725" y="3833813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7" name="Freeform 141"/>
            <p:cNvSpPr>
              <a:spLocks/>
            </p:cNvSpPr>
            <p:nvPr/>
          </p:nvSpPr>
          <p:spPr bwMode="auto">
            <a:xfrm>
              <a:off x="3522663" y="352425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8" name="Freeform 142"/>
            <p:cNvSpPr>
              <a:spLocks/>
            </p:cNvSpPr>
            <p:nvPr/>
          </p:nvSpPr>
          <p:spPr bwMode="auto">
            <a:xfrm>
              <a:off x="3779838" y="3576638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29" name="Freeform 139"/>
            <p:cNvSpPr>
              <a:spLocks/>
            </p:cNvSpPr>
            <p:nvPr/>
          </p:nvSpPr>
          <p:spPr bwMode="auto">
            <a:xfrm>
              <a:off x="3954463" y="36591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0" name="Freeform 140"/>
            <p:cNvSpPr>
              <a:spLocks/>
            </p:cNvSpPr>
            <p:nvPr/>
          </p:nvSpPr>
          <p:spPr bwMode="auto">
            <a:xfrm>
              <a:off x="4213225" y="3711575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1" name="Freeform 137"/>
            <p:cNvSpPr>
              <a:spLocks/>
            </p:cNvSpPr>
            <p:nvPr/>
          </p:nvSpPr>
          <p:spPr bwMode="auto">
            <a:xfrm>
              <a:off x="4402138" y="380841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2" name="Freeform 138"/>
            <p:cNvSpPr>
              <a:spLocks/>
            </p:cNvSpPr>
            <p:nvPr/>
          </p:nvSpPr>
          <p:spPr bwMode="auto">
            <a:xfrm>
              <a:off x="4660900" y="3860800"/>
              <a:ext cx="420688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1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3" name="Freeform 135"/>
            <p:cNvSpPr>
              <a:spLocks/>
            </p:cNvSpPr>
            <p:nvPr/>
          </p:nvSpPr>
          <p:spPr bwMode="auto">
            <a:xfrm>
              <a:off x="4841875" y="3951288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4" name="Freeform 136"/>
            <p:cNvSpPr>
              <a:spLocks/>
            </p:cNvSpPr>
            <p:nvPr/>
          </p:nvSpPr>
          <p:spPr bwMode="auto">
            <a:xfrm>
              <a:off x="5100638" y="4003675"/>
              <a:ext cx="420687" cy="95250"/>
            </a:xfrm>
            <a:custGeom>
              <a:avLst/>
              <a:gdLst>
                <a:gd name="T0" fmla="*/ 0 w 657225"/>
                <a:gd name="T1" fmla="*/ 5 h 183941"/>
                <a:gd name="T2" fmla="*/ 90 w 657225"/>
                <a:gd name="T3" fmla="*/ 4 h 183941"/>
                <a:gd name="T4" fmla="*/ 189 w 657225"/>
                <a:gd name="T5" fmla="*/ 4 h 183941"/>
                <a:gd name="T6" fmla="*/ 219 w 657225"/>
                <a:gd name="T7" fmla="*/ 3 h 183941"/>
                <a:gd name="T8" fmla="*/ 242 w 657225"/>
                <a:gd name="T9" fmla="*/ 2 h 183941"/>
                <a:gd name="T10" fmla="*/ 250 w 657225"/>
                <a:gd name="T11" fmla="*/ 2 h 183941"/>
                <a:gd name="T12" fmla="*/ 340 w 657225"/>
                <a:gd name="T13" fmla="*/ 1 h 183941"/>
                <a:gd name="T14" fmla="*/ 386 w 657225"/>
                <a:gd name="T15" fmla="*/ 2 h 183941"/>
                <a:gd name="T16" fmla="*/ 408 w 657225"/>
                <a:gd name="T17" fmla="*/ 3 h 183941"/>
                <a:gd name="T18" fmla="*/ 454 w 657225"/>
                <a:gd name="T19" fmla="*/ 2 h 183941"/>
                <a:gd name="T20" fmla="*/ 507 w 657225"/>
                <a:gd name="T21" fmla="*/ 3 h 183941"/>
                <a:gd name="T22" fmla="*/ 522 w 657225"/>
                <a:gd name="T23" fmla="*/ 3 h 1839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7225"/>
                <a:gd name="T37" fmla="*/ 0 h 183941"/>
                <a:gd name="T38" fmla="*/ 657225 w 657225"/>
                <a:gd name="T39" fmla="*/ 183941 h 1839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7225" h="183941">
                  <a:moveTo>
                    <a:pt x="0" y="183941"/>
                  </a:moveTo>
                  <a:lnTo>
                    <a:pt x="114300" y="145841"/>
                  </a:lnTo>
                  <a:cubicBezTo>
                    <a:pt x="153573" y="132750"/>
                    <a:pt x="196850" y="139491"/>
                    <a:pt x="238125" y="136316"/>
                  </a:cubicBezTo>
                  <a:cubicBezTo>
                    <a:pt x="300470" y="115534"/>
                    <a:pt x="239280" y="144398"/>
                    <a:pt x="276225" y="98216"/>
                  </a:cubicBezTo>
                  <a:cubicBezTo>
                    <a:pt x="283376" y="89277"/>
                    <a:pt x="295275" y="85516"/>
                    <a:pt x="304800" y="79166"/>
                  </a:cubicBezTo>
                  <a:cubicBezTo>
                    <a:pt x="307975" y="69641"/>
                    <a:pt x="308756" y="58945"/>
                    <a:pt x="314325" y="50591"/>
                  </a:cubicBezTo>
                  <a:cubicBezTo>
                    <a:pt x="348053" y="0"/>
                    <a:pt x="361906" y="24128"/>
                    <a:pt x="428625" y="31541"/>
                  </a:cubicBezTo>
                  <a:lnTo>
                    <a:pt x="485775" y="69641"/>
                  </a:lnTo>
                  <a:lnTo>
                    <a:pt x="514350" y="88691"/>
                  </a:lnTo>
                  <a:cubicBezTo>
                    <a:pt x="533400" y="85516"/>
                    <a:pt x="552187" y="79166"/>
                    <a:pt x="571500" y="79166"/>
                  </a:cubicBezTo>
                  <a:cubicBezTo>
                    <a:pt x="593951" y="79166"/>
                    <a:pt x="615862" y="86212"/>
                    <a:pt x="638175" y="88691"/>
                  </a:cubicBezTo>
                  <a:cubicBezTo>
                    <a:pt x="644486" y="89392"/>
                    <a:pt x="650875" y="88691"/>
                    <a:pt x="657225" y="88691"/>
                  </a:cubicBezTo>
                </a:path>
              </a:pathLst>
            </a:custGeom>
            <a:solidFill>
              <a:srgbClr val="E87A20"/>
            </a:solidFill>
            <a:ln w="635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5" name="Freeform 133"/>
            <p:cNvSpPr>
              <a:spLocks/>
            </p:cNvSpPr>
            <p:nvPr/>
          </p:nvSpPr>
          <p:spPr bwMode="auto">
            <a:xfrm>
              <a:off x="3087688" y="37036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6" name="Freeform 131"/>
            <p:cNvSpPr>
              <a:spLocks/>
            </p:cNvSpPr>
            <p:nvPr/>
          </p:nvSpPr>
          <p:spPr bwMode="auto">
            <a:xfrm>
              <a:off x="3521075" y="38385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7" name="Freeform 129"/>
            <p:cNvSpPr>
              <a:spLocks/>
            </p:cNvSpPr>
            <p:nvPr/>
          </p:nvSpPr>
          <p:spPr bwMode="auto">
            <a:xfrm>
              <a:off x="3967163" y="3987800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8" name="Freeform 127"/>
            <p:cNvSpPr>
              <a:spLocks/>
            </p:cNvSpPr>
            <p:nvPr/>
          </p:nvSpPr>
          <p:spPr bwMode="auto">
            <a:xfrm>
              <a:off x="4406900" y="4130675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39" name="Freeform 206"/>
            <p:cNvSpPr>
              <a:spLocks/>
            </p:cNvSpPr>
            <p:nvPr/>
          </p:nvSpPr>
          <p:spPr bwMode="auto">
            <a:xfrm>
              <a:off x="4638675" y="217170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0" name="Freeform 204"/>
            <p:cNvSpPr>
              <a:spLocks/>
            </p:cNvSpPr>
            <p:nvPr/>
          </p:nvSpPr>
          <p:spPr bwMode="auto">
            <a:xfrm>
              <a:off x="5070475" y="2306638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1" name="Freeform 202"/>
            <p:cNvSpPr>
              <a:spLocks/>
            </p:cNvSpPr>
            <p:nvPr/>
          </p:nvSpPr>
          <p:spPr bwMode="auto">
            <a:xfrm>
              <a:off x="5518150" y="24558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2" name="Freeform 200"/>
            <p:cNvSpPr>
              <a:spLocks/>
            </p:cNvSpPr>
            <p:nvPr/>
          </p:nvSpPr>
          <p:spPr bwMode="auto">
            <a:xfrm>
              <a:off x="5957888" y="259873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3" name="Freeform 198"/>
            <p:cNvSpPr>
              <a:spLocks/>
            </p:cNvSpPr>
            <p:nvPr/>
          </p:nvSpPr>
          <p:spPr bwMode="auto">
            <a:xfrm>
              <a:off x="4216400" y="2354263"/>
              <a:ext cx="900113" cy="1119187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4" name="Freeform 196"/>
            <p:cNvSpPr>
              <a:spLocks/>
            </p:cNvSpPr>
            <p:nvPr/>
          </p:nvSpPr>
          <p:spPr bwMode="auto">
            <a:xfrm>
              <a:off x="4649788" y="2490788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5" name="Freeform 194"/>
            <p:cNvSpPr>
              <a:spLocks/>
            </p:cNvSpPr>
            <p:nvPr/>
          </p:nvSpPr>
          <p:spPr bwMode="auto">
            <a:xfrm>
              <a:off x="5097463" y="26400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6" name="Freeform 192"/>
            <p:cNvSpPr>
              <a:spLocks/>
            </p:cNvSpPr>
            <p:nvPr/>
          </p:nvSpPr>
          <p:spPr bwMode="auto">
            <a:xfrm>
              <a:off x="5537200" y="2781300"/>
              <a:ext cx="900113" cy="1119188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8 w 1406282"/>
                <a:gd name="T23" fmla="*/ 218 h 2152650"/>
                <a:gd name="T24" fmla="*/ 4145 w 1406282"/>
                <a:gd name="T25" fmla="*/ 263 h 2152650"/>
                <a:gd name="T26" fmla="*/ 4088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7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3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7" name="Freeform 190"/>
            <p:cNvSpPr>
              <a:spLocks/>
            </p:cNvSpPr>
            <p:nvPr/>
          </p:nvSpPr>
          <p:spPr bwMode="auto">
            <a:xfrm>
              <a:off x="3770313" y="252412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8" name="Freeform 188"/>
            <p:cNvSpPr>
              <a:spLocks/>
            </p:cNvSpPr>
            <p:nvPr/>
          </p:nvSpPr>
          <p:spPr bwMode="auto">
            <a:xfrm>
              <a:off x="4202113" y="2659063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49" name="Freeform 186"/>
            <p:cNvSpPr>
              <a:spLocks/>
            </p:cNvSpPr>
            <p:nvPr/>
          </p:nvSpPr>
          <p:spPr bwMode="auto">
            <a:xfrm>
              <a:off x="4649788" y="2808288"/>
              <a:ext cx="900112" cy="1119187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4 h 2152650"/>
                <a:gd name="T10" fmla="*/ 3021 w 1406282"/>
                <a:gd name="T11" fmla="*/ 27 h 2152650"/>
                <a:gd name="T12" fmla="*/ 3338 w 1406282"/>
                <a:gd name="T13" fmla="*/ 44 h 2152650"/>
                <a:gd name="T14" fmla="*/ 3540 w 1406282"/>
                <a:gd name="T15" fmla="*/ 62 h 2152650"/>
                <a:gd name="T16" fmla="*/ 3598 w 1406282"/>
                <a:gd name="T17" fmla="*/ 141 h 2152650"/>
                <a:gd name="T18" fmla="*/ 3684 w 1406282"/>
                <a:gd name="T19" fmla="*/ 181 h 2152650"/>
                <a:gd name="T20" fmla="*/ 3771 w 1406282"/>
                <a:gd name="T21" fmla="*/ 201 h 2152650"/>
                <a:gd name="T22" fmla="*/ 4087 w 1406282"/>
                <a:gd name="T23" fmla="*/ 218 h 2152650"/>
                <a:gd name="T24" fmla="*/ 4145 w 1406282"/>
                <a:gd name="T25" fmla="*/ 263 h 2152650"/>
                <a:gd name="T26" fmla="*/ 4087 w 1406282"/>
                <a:gd name="T27" fmla="*/ 276 h 2152650"/>
                <a:gd name="T28" fmla="*/ 3915 w 1406282"/>
                <a:gd name="T29" fmla="*/ 302 h 2152650"/>
                <a:gd name="T30" fmla="*/ 3771 w 1406282"/>
                <a:gd name="T31" fmla="*/ 311 h 2152650"/>
                <a:gd name="T32" fmla="*/ 3626 w 1406282"/>
                <a:gd name="T33" fmla="*/ 332 h 2152650"/>
                <a:gd name="T34" fmla="*/ 3540 w 1406282"/>
                <a:gd name="T35" fmla="*/ 350 h 2152650"/>
                <a:gd name="T36" fmla="*/ 3396 w 1406282"/>
                <a:gd name="T37" fmla="*/ 390 h 2152650"/>
                <a:gd name="T38" fmla="*/ 2964 w 1406282"/>
                <a:gd name="T39" fmla="*/ 404 h 2152650"/>
                <a:gd name="T40" fmla="*/ 2819 w 1406282"/>
                <a:gd name="T41" fmla="*/ 415 h 2152650"/>
                <a:gd name="T42" fmla="*/ 2300 w 1406282"/>
                <a:gd name="T43" fmla="*/ 423 h 2152650"/>
                <a:gd name="T44" fmla="*/ 2012 w 1406282"/>
                <a:gd name="T45" fmla="*/ 437 h 2152650"/>
                <a:gd name="T46" fmla="*/ 1752 w 1406282"/>
                <a:gd name="T47" fmla="*/ 431 h 2152650"/>
                <a:gd name="T48" fmla="*/ 1522 w 1406282"/>
                <a:gd name="T49" fmla="*/ 431 h 2152650"/>
                <a:gd name="T50" fmla="*/ 1176 w 1406282"/>
                <a:gd name="T51" fmla="*/ 429 h 2152650"/>
                <a:gd name="T52" fmla="*/ 945 w 1406282"/>
                <a:gd name="T53" fmla="*/ 411 h 2152650"/>
                <a:gd name="T54" fmla="*/ 686 w 1406282"/>
                <a:gd name="T55" fmla="*/ 400 h 2152650"/>
                <a:gd name="T56" fmla="*/ 629 w 1406282"/>
                <a:gd name="T57" fmla="*/ 388 h 2152650"/>
                <a:gd name="T58" fmla="*/ 802 w 1406282"/>
                <a:gd name="T59" fmla="*/ 365 h 2152650"/>
                <a:gd name="T60" fmla="*/ 888 w 1406282"/>
                <a:gd name="T61" fmla="*/ 346 h 2152650"/>
                <a:gd name="T62" fmla="*/ 773 w 1406282"/>
                <a:gd name="T63" fmla="*/ 327 h 2152650"/>
                <a:gd name="T64" fmla="*/ 254 w 1406282"/>
                <a:gd name="T65" fmla="*/ 322 h 2152650"/>
                <a:gd name="T66" fmla="*/ 52 w 1406282"/>
                <a:gd name="T67" fmla="*/ 292 h 2152650"/>
                <a:gd name="T68" fmla="*/ 225 w 1406282"/>
                <a:gd name="T69" fmla="*/ 199 h 2152650"/>
                <a:gd name="T70" fmla="*/ 427 w 1406282"/>
                <a:gd name="T71" fmla="*/ 174 h 2152650"/>
                <a:gd name="T72" fmla="*/ 485 w 1406282"/>
                <a:gd name="T73" fmla="*/ 102 h 2152650"/>
                <a:gd name="T74" fmla="*/ 398 w 1406282"/>
                <a:gd name="T75" fmla="*/ 77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7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50" name="Freeform 184"/>
            <p:cNvSpPr>
              <a:spLocks/>
            </p:cNvSpPr>
            <p:nvPr/>
          </p:nvSpPr>
          <p:spPr bwMode="auto">
            <a:xfrm>
              <a:off x="5089525" y="2951163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51" name="Freeform 182"/>
            <p:cNvSpPr>
              <a:spLocks/>
            </p:cNvSpPr>
            <p:nvPr/>
          </p:nvSpPr>
          <p:spPr bwMode="auto">
            <a:xfrm>
              <a:off x="3335338" y="2703513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52" name="Freeform 180"/>
            <p:cNvSpPr>
              <a:spLocks/>
            </p:cNvSpPr>
            <p:nvPr/>
          </p:nvSpPr>
          <p:spPr bwMode="auto">
            <a:xfrm>
              <a:off x="3768725" y="28384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53" name="Freeform 178"/>
            <p:cNvSpPr>
              <a:spLocks/>
            </p:cNvSpPr>
            <p:nvPr/>
          </p:nvSpPr>
          <p:spPr bwMode="auto">
            <a:xfrm>
              <a:off x="4214813" y="2987675"/>
              <a:ext cx="900112" cy="1117600"/>
            </a:xfrm>
            <a:custGeom>
              <a:avLst/>
              <a:gdLst>
                <a:gd name="T0" fmla="*/ 1464 w 1406282"/>
                <a:gd name="T1" fmla="*/ 17 h 2152650"/>
                <a:gd name="T2" fmla="*/ 1752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7 w 1406282"/>
                <a:gd name="T23" fmla="*/ 214 h 2152650"/>
                <a:gd name="T24" fmla="*/ 4145 w 1406282"/>
                <a:gd name="T25" fmla="*/ 258 h 2152650"/>
                <a:gd name="T26" fmla="*/ 4087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6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2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854" name="Freeform 176"/>
            <p:cNvSpPr>
              <a:spLocks/>
            </p:cNvSpPr>
            <p:nvPr/>
          </p:nvSpPr>
          <p:spPr bwMode="auto">
            <a:xfrm>
              <a:off x="4654550" y="3130550"/>
              <a:ext cx="900113" cy="1117600"/>
            </a:xfrm>
            <a:custGeom>
              <a:avLst/>
              <a:gdLst>
                <a:gd name="T0" fmla="*/ 1464 w 1406282"/>
                <a:gd name="T1" fmla="*/ 17 h 2152650"/>
                <a:gd name="T2" fmla="*/ 1753 w 1406282"/>
                <a:gd name="T3" fmla="*/ 4 h 2152650"/>
                <a:gd name="T4" fmla="*/ 2329 w 1406282"/>
                <a:gd name="T5" fmla="*/ 2 h 2152650"/>
                <a:gd name="T6" fmla="*/ 2589 w 1406282"/>
                <a:gd name="T7" fmla="*/ 8 h 2152650"/>
                <a:gd name="T8" fmla="*/ 2819 w 1406282"/>
                <a:gd name="T9" fmla="*/ 13 h 2152650"/>
                <a:gd name="T10" fmla="*/ 3021 w 1406282"/>
                <a:gd name="T11" fmla="*/ 26 h 2152650"/>
                <a:gd name="T12" fmla="*/ 3338 w 1406282"/>
                <a:gd name="T13" fmla="*/ 44 h 2152650"/>
                <a:gd name="T14" fmla="*/ 3540 w 1406282"/>
                <a:gd name="T15" fmla="*/ 61 h 2152650"/>
                <a:gd name="T16" fmla="*/ 3598 w 1406282"/>
                <a:gd name="T17" fmla="*/ 138 h 2152650"/>
                <a:gd name="T18" fmla="*/ 3684 w 1406282"/>
                <a:gd name="T19" fmla="*/ 178 h 2152650"/>
                <a:gd name="T20" fmla="*/ 3771 w 1406282"/>
                <a:gd name="T21" fmla="*/ 197 h 2152650"/>
                <a:gd name="T22" fmla="*/ 4088 w 1406282"/>
                <a:gd name="T23" fmla="*/ 214 h 2152650"/>
                <a:gd name="T24" fmla="*/ 4145 w 1406282"/>
                <a:gd name="T25" fmla="*/ 258 h 2152650"/>
                <a:gd name="T26" fmla="*/ 4088 w 1406282"/>
                <a:gd name="T27" fmla="*/ 271 h 2152650"/>
                <a:gd name="T28" fmla="*/ 3915 w 1406282"/>
                <a:gd name="T29" fmla="*/ 296 h 2152650"/>
                <a:gd name="T30" fmla="*/ 3771 w 1406282"/>
                <a:gd name="T31" fmla="*/ 305 h 2152650"/>
                <a:gd name="T32" fmla="*/ 3627 w 1406282"/>
                <a:gd name="T33" fmla="*/ 326 h 2152650"/>
                <a:gd name="T34" fmla="*/ 3540 w 1406282"/>
                <a:gd name="T35" fmla="*/ 343 h 2152650"/>
                <a:gd name="T36" fmla="*/ 3396 w 1406282"/>
                <a:gd name="T37" fmla="*/ 383 h 2152650"/>
                <a:gd name="T38" fmla="*/ 2964 w 1406282"/>
                <a:gd name="T39" fmla="*/ 396 h 2152650"/>
                <a:gd name="T40" fmla="*/ 2819 w 1406282"/>
                <a:gd name="T41" fmla="*/ 408 h 2152650"/>
                <a:gd name="T42" fmla="*/ 2300 w 1406282"/>
                <a:gd name="T43" fmla="*/ 415 h 2152650"/>
                <a:gd name="T44" fmla="*/ 2012 w 1406282"/>
                <a:gd name="T45" fmla="*/ 428 h 2152650"/>
                <a:gd name="T46" fmla="*/ 1753 w 1406282"/>
                <a:gd name="T47" fmla="*/ 423 h 2152650"/>
                <a:gd name="T48" fmla="*/ 1522 w 1406282"/>
                <a:gd name="T49" fmla="*/ 423 h 2152650"/>
                <a:gd name="T50" fmla="*/ 1176 w 1406282"/>
                <a:gd name="T51" fmla="*/ 421 h 2152650"/>
                <a:gd name="T52" fmla="*/ 945 w 1406282"/>
                <a:gd name="T53" fmla="*/ 404 h 2152650"/>
                <a:gd name="T54" fmla="*/ 686 w 1406282"/>
                <a:gd name="T55" fmla="*/ 392 h 2152650"/>
                <a:gd name="T56" fmla="*/ 629 w 1406282"/>
                <a:gd name="T57" fmla="*/ 381 h 2152650"/>
                <a:gd name="T58" fmla="*/ 802 w 1406282"/>
                <a:gd name="T59" fmla="*/ 359 h 2152650"/>
                <a:gd name="T60" fmla="*/ 888 w 1406282"/>
                <a:gd name="T61" fmla="*/ 340 h 2152650"/>
                <a:gd name="T62" fmla="*/ 773 w 1406282"/>
                <a:gd name="T63" fmla="*/ 320 h 2152650"/>
                <a:gd name="T64" fmla="*/ 254 w 1406282"/>
                <a:gd name="T65" fmla="*/ 317 h 2152650"/>
                <a:gd name="T66" fmla="*/ 52 w 1406282"/>
                <a:gd name="T67" fmla="*/ 287 h 2152650"/>
                <a:gd name="T68" fmla="*/ 225 w 1406282"/>
                <a:gd name="T69" fmla="*/ 195 h 2152650"/>
                <a:gd name="T70" fmla="*/ 427 w 1406282"/>
                <a:gd name="T71" fmla="*/ 171 h 2152650"/>
                <a:gd name="T72" fmla="*/ 485 w 1406282"/>
                <a:gd name="T73" fmla="*/ 101 h 2152650"/>
                <a:gd name="T74" fmla="*/ 398 w 1406282"/>
                <a:gd name="T75" fmla="*/ 76 h 2152650"/>
                <a:gd name="T76" fmla="*/ 513 w 1406282"/>
                <a:gd name="T77" fmla="*/ 46 h 2152650"/>
                <a:gd name="T78" fmla="*/ 715 w 1406282"/>
                <a:gd name="T79" fmla="*/ 38 h 2152650"/>
                <a:gd name="T80" fmla="*/ 1090 w 1406282"/>
                <a:gd name="T81" fmla="*/ 26 h 2152650"/>
                <a:gd name="T82" fmla="*/ 1551 w 1406282"/>
                <a:gd name="T83" fmla="*/ 17 h 21526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6282"/>
                <a:gd name="T127" fmla="*/ 0 h 2152650"/>
                <a:gd name="T128" fmla="*/ 1406282 w 1406282"/>
                <a:gd name="T129" fmla="*/ 2152650 h 21526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6282" h="2152650">
                  <a:moveTo>
                    <a:pt x="426777" y="123825"/>
                  </a:moveTo>
                  <a:lnTo>
                    <a:pt x="483927" y="85725"/>
                  </a:lnTo>
                  <a:cubicBezTo>
                    <a:pt x="497136" y="76919"/>
                    <a:pt x="509022" y="66254"/>
                    <a:pt x="522027" y="57150"/>
                  </a:cubicBezTo>
                  <a:cubicBezTo>
                    <a:pt x="540784" y="44020"/>
                    <a:pt x="560127" y="31750"/>
                    <a:pt x="579177" y="19050"/>
                  </a:cubicBezTo>
                  <a:cubicBezTo>
                    <a:pt x="595885" y="7911"/>
                    <a:pt x="636327" y="0"/>
                    <a:pt x="636327" y="0"/>
                  </a:cubicBezTo>
                  <a:cubicBezTo>
                    <a:pt x="680777" y="3175"/>
                    <a:pt x="725792" y="1781"/>
                    <a:pt x="769677" y="9525"/>
                  </a:cubicBezTo>
                  <a:cubicBezTo>
                    <a:pt x="780950" y="11514"/>
                    <a:pt x="787392" y="24955"/>
                    <a:pt x="798252" y="28575"/>
                  </a:cubicBezTo>
                  <a:cubicBezTo>
                    <a:pt x="816574" y="34682"/>
                    <a:pt x="836401" y="34645"/>
                    <a:pt x="855402" y="38100"/>
                  </a:cubicBezTo>
                  <a:cubicBezTo>
                    <a:pt x="871330" y="40996"/>
                    <a:pt x="887152" y="44450"/>
                    <a:pt x="903027" y="47625"/>
                  </a:cubicBezTo>
                  <a:cubicBezTo>
                    <a:pt x="912552" y="53975"/>
                    <a:pt x="921363" y="61555"/>
                    <a:pt x="931602" y="66675"/>
                  </a:cubicBezTo>
                  <a:cubicBezTo>
                    <a:pt x="940582" y="71165"/>
                    <a:pt x="953077" y="69100"/>
                    <a:pt x="960177" y="76200"/>
                  </a:cubicBezTo>
                  <a:cubicBezTo>
                    <a:pt x="976366" y="92389"/>
                    <a:pt x="979227" y="120650"/>
                    <a:pt x="998277" y="133350"/>
                  </a:cubicBezTo>
                  <a:lnTo>
                    <a:pt x="1055427" y="171450"/>
                  </a:lnTo>
                  <a:cubicBezTo>
                    <a:pt x="1090352" y="223837"/>
                    <a:pt x="1055427" y="179387"/>
                    <a:pt x="1103052" y="219075"/>
                  </a:cubicBezTo>
                  <a:cubicBezTo>
                    <a:pt x="1176391" y="280191"/>
                    <a:pt x="1089256" y="219402"/>
                    <a:pt x="1160202" y="266700"/>
                  </a:cubicBezTo>
                  <a:cubicBezTo>
                    <a:pt x="1163377" y="279400"/>
                    <a:pt x="1165965" y="292261"/>
                    <a:pt x="1169727" y="304800"/>
                  </a:cubicBezTo>
                  <a:cubicBezTo>
                    <a:pt x="1175497" y="324034"/>
                    <a:pt x="1188777" y="361950"/>
                    <a:pt x="1188777" y="361950"/>
                  </a:cubicBezTo>
                  <a:cubicBezTo>
                    <a:pt x="1169958" y="578370"/>
                    <a:pt x="1155792" y="530398"/>
                    <a:pt x="1188777" y="695325"/>
                  </a:cubicBezTo>
                  <a:cubicBezTo>
                    <a:pt x="1190746" y="705170"/>
                    <a:pt x="1195127" y="714375"/>
                    <a:pt x="1198302" y="723900"/>
                  </a:cubicBezTo>
                  <a:cubicBezTo>
                    <a:pt x="1203171" y="782330"/>
                    <a:pt x="1204704" y="838433"/>
                    <a:pt x="1217352" y="895350"/>
                  </a:cubicBezTo>
                  <a:cubicBezTo>
                    <a:pt x="1219530" y="905151"/>
                    <a:pt x="1224119" y="914271"/>
                    <a:pt x="1226877" y="923925"/>
                  </a:cubicBezTo>
                  <a:cubicBezTo>
                    <a:pt x="1228110" y="928241"/>
                    <a:pt x="1240489" y="982987"/>
                    <a:pt x="1245927" y="990600"/>
                  </a:cubicBezTo>
                  <a:cubicBezTo>
                    <a:pt x="1287396" y="1048656"/>
                    <a:pt x="1273237" y="1012828"/>
                    <a:pt x="1322127" y="1047750"/>
                  </a:cubicBezTo>
                  <a:cubicBezTo>
                    <a:pt x="1333088" y="1055580"/>
                    <a:pt x="1340354" y="1067701"/>
                    <a:pt x="1350702" y="1076325"/>
                  </a:cubicBezTo>
                  <a:cubicBezTo>
                    <a:pt x="1359496" y="1083654"/>
                    <a:pt x="1369752" y="1089025"/>
                    <a:pt x="1379277" y="1095375"/>
                  </a:cubicBezTo>
                  <a:cubicBezTo>
                    <a:pt x="1406282" y="1176389"/>
                    <a:pt x="1393943" y="1126066"/>
                    <a:pt x="1369752" y="1295400"/>
                  </a:cubicBezTo>
                  <a:cubicBezTo>
                    <a:pt x="1368332" y="1305339"/>
                    <a:pt x="1362985" y="1314321"/>
                    <a:pt x="1360227" y="1323975"/>
                  </a:cubicBezTo>
                  <a:cubicBezTo>
                    <a:pt x="1356631" y="1336562"/>
                    <a:pt x="1354464" y="1349536"/>
                    <a:pt x="1350702" y="1362075"/>
                  </a:cubicBezTo>
                  <a:cubicBezTo>
                    <a:pt x="1338377" y="1403159"/>
                    <a:pt x="1332702" y="1422150"/>
                    <a:pt x="1312602" y="1457325"/>
                  </a:cubicBezTo>
                  <a:cubicBezTo>
                    <a:pt x="1306922" y="1467264"/>
                    <a:pt x="1301647" y="1477805"/>
                    <a:pt x="1293552" y="1485900"/>
                  </a:cubicBezTo>
                  <a:cubicBezTo>
                    <a:pt x="1285457" y="1493995"/>
                    <a:pt x="1274502" y="1498600"/>
                    <a:pt x="1264977" y="1504950"/>
                  </a:cubicBezTo>
                  <a:cubicBezTo>
                    <a:pt x="1258627" y="1514475"/>
                    <a:pt x="1252581" y="1524210"/>
                    <a:pt x="1245927" y="1533525"/>
                  </a:cubicBezTo>
                  <a:cubicBezTo>
                    <a:pt x="1236700" y="1546443"/>
                    <a:pt x="1225228" y="1557842"/>
                    <a:pt x="1217352" y="1571625"/>
                  </a:cubicBezTo>
                  <a:cubicBezTo>
                    <a:pt x="1206760" y="1590161"/>
                    <a:pt x="1206255" y="1619742"/>
                    <a:pt x="1198302" y="1638300"/>
                  </a:cubicBezTo>
                  <a:cubicBezTo>
                    <a:pt x="1193793" y="1648822"/>
                    <a:pt x="1185602" y="1657350"/>
                    <a:pt x="1179252" y="1666875"/>
                  </a:cubicBezTo>
                  <a:cubicBezTo>
                    <a:pt x="1176077" y="1685925"/>
                    <a:pt x="1171331" y="1704779"/>
                    <a:pt x="1169727" y="1724025"/>
                  </a:cubicBezTo>
                  <a:cubicBezTo>
                    <a:pt x="1164974" y="1781065"/>
                    <a:pt x="1173460" y="1839793"/>
                    <a:pt x="1160202" y="1895475"/>
                  </a:cubicBezTo>
                  <a:cubicBezTo>
                    <a:pt x="1156525" y="1910918"/>
                    <a:pt x="1135020" y="1914823"/>
                    <a:pt x="1122102" y="1924050"/>
                  </a:cubicBezTo>
                  <a:cubicBezTo>
                    <a:pt x="1093355" y="1944584"/>
                    <a:pt x="1071115" y="1957201"/>
                    <a:pt x="1036377" y="1971675"/>
                  </a:cubicBezTo>
                  <a:cubicBezTo>
                    <a:pt x="1017841" y="1979398"/>
                    <a:pt x="979227" y="1990725"/>
                    <a:pt x="979227" y="1990725"/>
                  </a:cubicBezTo>
                  <a:cubicBezTo>
                    <a:pt x="969702" y="2000250"/>
                    <a:pt x="959276" y="2008952"/>
                    <a:pt x="950652" y="2019300"/>
                  </a:cubicBezTo>
                  <a:cubicBezTo>
                    <a:pt x="943323" y="2028094"/>
                    <a:pt x="940917" y="2041221"/>
                    <a:pt x="931602" y="2047875"/>
                  </a:cubicBezTo>
                  <a:cubicBezTo>
                    <a:pt x="896007" y="2073300"/>
                    <a:pt x="835854" y="2072272"/>
                    <a:pt x="798252" y="2076450"/>
                  </a:cubicBezTo>
                  <a:cubicBezTo>
                    <a:pt x="785552" y="2079625"/>
                    <a:pt x="771518" y="2079480"/>
                    <a:pt x="760152" y="2085975"/>
                  </a:cubicBezTo>
                  <a:cubicBezTo>
                    <a:pt x="748456" y="2092658"/>
                    <a:pt x="741925" y="2105926"/>
                    <a:pt x="731577" y="2114550"/>
                  </a:cubicBezTo>
                  <a:cubicBezTo>
                    <a:pt x="711382" y="2131379"/>
                    <a:pt x="688193" y="2141005"/>
                    <a:pt x="664902" y="2152650"/>
                  </a:cubicBezTo>
                  <a:cubicBezTo>
                    <a:pt x="652202" y="2146300"/>
                    <a:pt x="640272" y="2138090"/>
                    <a:pt x="626802" y="2133600"/>
                  </a:cubicBezTo>
                  <a:cubicBezTo>
                    <a:pt x="611443" y="2128480"/>
                    <a:pt x="594883" y="2128002"/>
                    <a:pt x="579177" y="2124075"/>
                  </a:cubicBezTo>
                  <a:cubicBezTo>
                    <a:pt x="569437" y="2121640"/>
                    <a:pt x="560127" y="2117725"/>
                    <a:pt x="550602" y="2114550"/>
                  </a:cubicBezTo>
                  <a:cubicBezTo>
                    <a:pt x="534727" y="2117725"/>
                    <a:pt x="518683" y="2120148"/>
                    <a:pt x="502977" y="2124075"/>
                  </a:cubicBezTo>
                  <a:cubicBezTo>
                    <a:pt x="493237" y="2126510"/>
                    <a:pt x="484408" y="2134434"/>
                    <a:pt x="474402" y="2133600"/>
                  </a:cubicBezTo>
                  <a:cubicBezTo>
                    <a:pt x="445231" y="2131169"/>
                    <a:pt x="417252" y="2120900"/>
                    <a:pt x="388677" y="2114550"/>
                  </a:cubicBezTo>
                  <a:cubicBezTo>
                    <a:pt x="369627" y="2095500"/>
                    <a:pt x="346471" y="2079816"/>
                    <a:pt x="331527" y="2057400"/>
                  </a:cubicBezTo>
                  <a:cubicBezTo>
                    <a:pt x="325177" y="2047875"/>
                    <a:pt x="319806" y="2037619"/>
                    <a:pt x="312477" y="2028825"/>
                  </a:cubicBezTo>
                  <a:cubicBezTo>
                    <a:pt x="297430" y="2010769"/>
                    <a:pt x="276734" y="1991904"/>
                    <a:pt x="255327" y="1981200"/>
                  </a:cubicBezTo>
                  <a:cubicBezTo>
                    <a:pt x="246347" y="1976710"/>
                    <a:pt x="236277" y="1974850"/>
                    <a:pt x="226752" y="1971675"/>
                  </a:cubicBezTo>
                  <a:cubicBezTo>
                    <a:pt x="217227" y="1965325"/>
                    <a:pt x="201797" y="1963485"/>
                    <a:pt x="198177" y="1952625"/>
                  </a:cubicBezTo>
                  <a:cubicBezTo>
                    <a:pt x="194037" y="1940206"/>
                    <a:pt x="203562" y="1926944"/>
                    <a:pt x="207702" y="1914525"/>
                  </a:cubicBezTo>
                  <a:cubicBezTo>
                    <a:pt x="215867" y="1890031"/>
                    <a:pt x="232525" y="1852035"/>
                    <a:pt x="245802" y="1828800"/>
                  </a:cubicBezTo>
                  <a:cubicBezTo>
                    <a:pt x="251482" y="1818861"/>
                    <a:pt x="258502" y="1809750"/>
                    <a:pt x="264852" y="1800225"/>
                  </a:cubicBezTo>
                  <a:cubicBezTo>
                    <a:pt x="268027" y="1787525"/>
                    <a:pt x="270615" y="1774664"/>
                    <a:pt x="274377" y="1762125"/>
                  </a:cubicBezTo>
                  <a:cubicBezTo>
                    <a:pt x="280147" y="1742891"/>
                    <a:pt x="293427" y="1704975"/>
                    <a:pt x="293427" y="1704975"/>
                  </a:cubicBezTo>
                  <a:cubicBezTo>
                    <a:pt x="290252" y="1682750"/>
                    <a:pt x="292240" y="1659145"/>
                    <a:pt x="283902" y="1638300"/>
                  </a:cubicBezTo>
                  <a:cubicBezTo>
                    <a:pt x="278899" y="1625793"/>
                    <a:pt x="267023" y="1616408"/>
                    <a:pt x="255327" y="1609725"/>
                  </a:cubicBezTo>
                  <a:cubicBezTo>
                    <a:pt x="243961" y="1603230"/>
                    <a:pt x="230238" y="1601646"/>
                    <a:pt x="217227" y="1600200"/>
                  </a:cubicBezTo>
                  <a:cubicBezTo>
                    <a:pt x="172936" y="1595279"/>
                    <a:pt x="128327" y="1593850"/>
                    <a:pt x="83877" y="1590675"/>
                  </a:cubicBezTo>
                  <a:cubicBezTo>
                    <a:pt x="28926" y="1508249"/>
                    <a:pt x="56813" y="1563961"/>
                    <a:pt x="36252" y="1495425"/>
                  </a:cubicBezTo>
                  <a:cubicBezTo>
                    <a:pt x="30482" y="1476191"/>
                    <a:pt x="17202" y="1438275"/>
                    <a:pt x="17202" y="1438275"/>
                  </a:cubicBezTo>
                  <a:cubicBezTo>
                    <a:pt x="4365" y="1271400"/>
                    <a:pt x="0" y="1302510"/>
                    <a:pt x="26727" y="1095375"/>
                  </a:cubicBezTo>
                  <a:cubicBezTo>
                    <a:pt x="36244" y="1021618"/>
                    <a:pt x="38183" y="1029301"/>
                    <a:pt x="74352" y="981075"/>
                  </a:cubicBezTo>
                  <a:cubicBezTo>
                    <a:pt x="83027" y="955050"/>
                    <a:pt x="94933" y="910351"/>
                    <a:pt x="112452" y="885825"/>
                  </a:cubicBezTo>
                  <a:cubicBezTo>
                    <a:pt x="120282" y="874864"/>
                    <a:pt x="129252" y="863792"/>
                    <a:pt x="141027" y="857250"/>
                  </a:cubicBezTo>
                  <a:cubicBezTo>
                    <a:pt x="158580" y="847498"/>
                    <a:pt x="198177" y="838200"/>
                    <a:pt x="198177" y="838200"/>
                  </a:cubicBezTo>
                  <a:cubicBezTo>
                    <a:pt x="186227" y="599192"/>
                    <a:pt x="201121" y="710045"/>
                    <a:pt x="160077" y="504825"/>
                  </a:cubicBezTo>
                  <a:cubicBezTo>
                    <a:pt x="157292" y="490902"/>
                    <a:pt x="147377" y="479425"/>
                    <a:pt x="141027" y="466725"/>
                  </a:cubicBezTo>
                  <a:cubicBezTo>
                    <a:pt x="137852" y="438150"/>
                    <a:pt x="130196" y="409721"/>
                    <a:pt x="131502" y="381000"/>
                  </a:cubicBezTo>
                  <a:cubicBezTo>
                    <a:pt x="133398" y="339282"/>
                    <a:pt x="140424" y="297689"/>
                    <a:pt x="150552" y="257175"/>
                  </a:cubicBezTo>
                  <a:cubicBezTo>
                    <a:pt x="153328" y="246069"/>
                    <a:pt x="162273" y="237394"/>
                    <a:pt x="169602" y="228600"/>
                  </a:cubicBezTo>
                  <a:cubicBezTo>
                    <a:pt x="178226" y="218252"/>
                    <a:pt x="186481" y="206708"/>
                    <a:pt x="198177" y="200025"/>
                  </a:cubicBezTo>
                  <a:cubicBezTo>
                    <a:pt x="209543" y="193530"/>
                    <a:pt x="223690" y="194096"/>
                    <a:pt x="236277" y="190500"/>
                  </a:cubicBezTo>
                  <a:cubicBezTo>
                    <a:pt x="331930" y="163171"/>
                    <a:pt x="183845" y="201227"/>
                    <a:pt x="302952" y="171450"/>
                  </a:cubicBezTo>
                  <a:cubicBezTo>
                    <a:pt x="322002" y="158750"/>
                    <a:pt x="352862" y="155070"/>
                    <a:pt x="360102" y="133350"/>
                  </a:cubicBezTo>
                  <a:cubicBezTo>
                    <a:pt x="363277" y="123825"/>
                    <a:pt x="361457" y="110611"/>
                    <a:pt x="369627" y="104775"/>
                  </a:cubicBezTo>
                  <a:cubicBezTo>
                    <a:pt x="408948" y="76689"/>
                    <a:pt x="470644" y="85725"/>
                    <a:pt x="512502" y="85725"/>
                  </a:cubicBezTo>
                </a:path>
              </a:pathLst>
            </a:custGeom>
            <a:solidFill>
              <a:srgbClr val="E87A20"/>
            </a:solidFill>
            <a:ln w="317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-233363" y="149225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random Microseed Matrix-Screening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787400"/>
          <a:ext cx="9281160" cy="5794576"/>
        </p:xfrm>
        <a:graphic>
          <a:graphicData uri="http://schemas.openxmlformats.org/drawingml/2006/table">
            <a:tbl>
              <a:tblPr/>
              <a:tblGrid>
                <a:gridCol w="4487260"/>
                <a:gridCol w="4793900"/>
              </a:tblGrid>
              <a:tr h="51134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Our questions: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en-GB" sz="1800" b="0" i="1" u="sng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Take-home practical suggestions: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46855">
                <a:tc>
                  <a:txBody>
                    <a:bodyPr/>
                    <a:lstStyle/>
                    <a:p>
                      <a:pPr marL="449263" indent="-268288" algn="l" fontAlgn="ctr"/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(1) How can we get as many hits as possible?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Stick to the ‘hit solution’ for suspending seed crystals for routine </a:t>
                      </a:r>
                      <a:r>
                        <a:rPr lang="en-GB" sz="1800" b="0" i="1" u="none" strike="noStrike" kern="120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rMMS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(2) How stable are the seed stocks?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Not completely stable so use your seed stock quickly, then freeze.  Or cross-link.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(3)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Is “</a:t>
                      </a:r>
                      <a:r>
                        <a:rPr lang="en-GB" sz="1800" b="0" i="1" u="none" strike="noStrike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preseeding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” the protein stock helpful?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634773">
                <a:tc>
                  <a:txBody>
                    <a:bodyPr/>
                    <a:lstStyle/>
                    <a:p>
                      <a:pPr marL="536575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(4) How can we avoid salt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25214">
                <a:tc>
                  <a:txBody>
                    <a:bodyPr/>
                    <a:lstStyle/>
                    <a:p>
                      <a:pPr marL="361950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(5) How can we get more diverse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787509">
                <a:tc>
                  <a:txBody>
                    <a:bodyPr/>
                    <a:lstStyle/>
                    <a:p>
                      <a:pPr marL="536575" indent="-35560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(6) How can we stabilize protein complexes,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including heavy atom,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small molecule and peptide derivatives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?</a:t>
                      </a:r>
                      <a:endParaRPr lang="en-GB" sz="1800" b="0" i="1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Avoid high salt in your seed stock; </a:t>
                      </a:r>
                      <a:r>
                        <a:rPr lang="en-GB" sz="1800" b="0" i="1" u="none" strike="noStrike" kern="1200" dirty="0" smtClean="0">
                          <a:solidFill>
                            <a:schemeClr val="tx2"/>
                          </a:solidFill>
                          <a:latin typeface="Calibri"/>
                          <a:ea typeface="+mn-ea"/>
                          <a:cs typeface="+mn-cs"/>
                        </a:rPr>
                        <a:t>remove ingredients   .... test by incubation for 1 day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94108">
                <a:tc>
                  <a:txBody>
                    <a:bodyPr/>
                    <a:lstStyle/>
                    <a:p>
                      <a:pPr marL="536575" marR="0" indent="-355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(7) Can we harvest seed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crystals from microfluidic devices?</a:t>
                      </a:r>
                      <a:endParaRPr lang="en-GB" sz="1800" b="0" i="1" u="none" strike="noStrike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  <a:tr h="581467">
                <a:tc>
                  <a:txBody>
                    <a:bodyPr/>
                    <a:lstStyle/>
                    <a:p>
                      <a:pPr marL="536575" indent="-355600" algn="l" fontAlgn="ctr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(8) </a:t>
                      </a:r>
                      <a:r>
                        <a:rPr lang="en-GB" sz="1800" b="0" i="1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What can you do if you have no crystals?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/>
                      <a:r>
                        <a:rPr lang="en-GB" sz="1800" b="0" i="1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Please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read the paper!</a:t>
                      </a:r>
                      <a:endParaRPr lang="en-GB" dirty="0"/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     Step 1.5: random</a:t>
            </a:r>
          </a:p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     microseeding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Step 2: optimization by making small changes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025" y="3111500"/>
            <a:ext cx="2071688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Modify your protein or make a new construct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Users\Patrick\Downloads\ballbox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9450" y="4662488"/>
            <a:ext cx="20383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/>
          <p:nvPr/>
        </p:nvSpPr>
        <p:spPr bwMode="auto">
          <a:xfrm>
            <a:off x="3152775" y="17811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8" name="Arc 7"/>
          <p:cNvSpPr/>
          <p:nvPr/>
        </p:nvSpPr>
        <p:spPr bwMode="auto">
          <a:xfrm rot="1730805">
            <a:off x="3076575" y="32194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9" name="Arc 8"/>
          <p:cNvSpPr/>
          <p:nvPr/>
        </p:nvSpPr>
        <p:spPr bwMode="auto">
          <a:xfrm rot="10599192">
            <a:off x="2314575" y="31908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0" name="Arc 9"/>
          <p:cNvSpPr/>
          <p:nvPr/>
        </p:nvSpPr>
        <p:spPr bwMode="auto">
          <a:xfrm rot="13391987">
            <a:off x="2181225" y="18478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>
            <a:off x="6267450" y="3514725"/>
            <a:ext cx="1000125" cy="46038"/>
          </a:xfrm>
          <a:custGeom>
            <a:avLst/>
            <a:gdLst>
              <a:gd name="connsiteX0" fmla="*/ 152400 w 1000125"/>
              <a:gd name="connsiteY0" fmla="*/ 9525 h 390525"/>
              <a:gd name="connsiteX1" fmla="*/ 819150 w 1000125"/>
              <a:gd name="connsiteY1" fmla="*/ 0 h 390525"/>
              <a:gd name="connsiteX2" fmla="*/ 1000125 w 1000125"/>
              <a:gd name="connsiteY2" fmla="*/ 209550 h 390525"/>
              <a:gd name="connsiteX3" fmla="*/ 819150 w 1000125"/>
              <a:gd name="connsiteY3" fmla="*/ 381000 h 390525"/>
              <a:gd name="connsiteX4" fmla="*/ 171450 w 1000125"/>
              <a:gd name="connsiteY4" fmla="*/ 390525 h 390525"/>
              <a:gd name="connsiteX5" fmla="*/ 0 w 1000125"/>
              <a:gd name="connsiteY5" fmla="*/ 228600 h 390525"/>
              <a:gd name="connsiteX6" fmla="*/ 152400 w 1000125"/>
              <a:gd name="connsiteY6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90525">
                <a:moveTo>
                  <a:pt x="152400" y="9525"/>
                </a:moveTo>
                <a:lnTo>
                  <a:pt x="819150" y="0"/>
                </a:lnTo>
                <a:lnTo>
                  <a:pt x="1000125" y="209550"/>
                </a:lnTo>
                <a:lnTo>
                  <a:pt x="819150" y="381000"/>
                </a:lnTo>
                <a:lnTo>
                  <a:pt x="171450" y="390525"/>
                </a:lnTo>
                <a:lnTo>
                  <a:pt x="0" y="228600"/>
                </a:lnTo>
                <a:lnTo>
                  <a:pt x="152400" y="9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grpSp>
        <p:nvGrpSpPr>
          <p:cNvPr id="13324" name="Group 373"/>
          <p:cNvGrpSpPr>
            <a:grpSpLocks/>
          </p:cNvGrpSpPr>
          <p:nvPr/>
        </p:nvGrpSpPr>
        <p:grpSpPr bwMode="auto">
          <a:xfrm>
            <a:off x="8153400" y="3019425"/>
            <a:ext cx="476250" cy="428625"/>
            <a:chOff x="4591050" y="2362485"/>
            <a:chExt cx="1889537" cy="1666589"/>
          </a:xfrm>
        </p:grpSpPr>
        <p:sp>
          <p:nvSpPr>
            <p:cNvPr id="13461" name="Freeform 9"/>
            <p:cNvSpPr>
              <a:spLocks/>
            </p:cNvSpPr>
            <p:nvPr/>
          </p:nvSpPr>
          <p:spPr bwMode="auto">
            <a:xfrm>
              <a:off x="4591050" y="2407876"/>
              <a:ext cx="434070" cy="409088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2" name="Freeform 12"/>
            <p:cNvSpPr>
              <a:spLocks/>
            </p:cNvSpPr>
            <p:nvPr/>
          </p:nvSpPr>
          <p:spPr bwMode="auto">
            <a:xfrm rot="-6428723">
              <a:off x="5353511" y="3042378"/>
              <a:ext cx="430960" cy="41281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3" name="Freeform 17"/>
            <p:cNvSpPr>
              <a:spLocks/>
            </p:cNvSpPr>
            <p:nvPr/>
          </p:nvSpPr>
          <p:spPr bwMode="auto">
            <a:xfrm rot="5400000">
              <a:off x="6218622" y="275901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4" name="Freeform 18"/>
            <p:cNvSpPr>
              <a:spLocks/>
            </p:cNvSpPr>
            <p:nvPr/>
          </p:nvSpPr>
          <p:spPr bwMode="auto">
            <a:xfrm rot="-1209519">
              <a:off x="6037273" y="2872981"/>
              <a:ext cx="129158" cy="14338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5" name="Freeform 24"/>
            <p:cNvSpPr>
              <a:spLocks/>
            </p:cNvSpPr>
            <p:nvPr/>
          </p:nvSpPr>
          <p:spPr bwMode="auto">
            <a:xfrm rot="-1209519">
              <a:off x="4900525" y="3504145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6" name="Freeform 26"/>
            <p:cNvSpPr>
              <a:spLocks/>
            </p:cNvSpPr>
            <p:nvPr/>
          </p:nvSpPr>
          <p:spPr bwMode="auto">
            <a:xfrm rot="6941094">
              <a:off x="4958437" y="3891614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7" name="Freeform 28"/>
            <p:cNvSpPr>
              <a:spLocks/>
            </p:cNvSpPr>
            <p:nvPr/>
          </p:nvSpPr>
          <p:spPr bwMode="auto">
            <a:xfrm>
              <a:off x="4626676" y="3748788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8" name="Freeform 29"/>
            <p:cNvSpPr>
              <a:spLocks/>
            </p:cNvSpPr>
            <p:nvPr/>
          </p:nvSpPr>
          <p:spPr bwMode="auto">
            <a:xfrm rot="5400000">
              <a:off x="5973636" y="3393519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9" name="Freeform 31"/>
            <p:cNvSpPr>
              <a:spLocks/>
            </p:cNvSpPr>
            <p:nvPr/>
          </p:nvSpPr>
          <p:spPr bwMode="auto">
            <a:xfrm rot="-6428723">
              <a:off x="5100267" y="3740538"/>
              <a:ext cx="151484" cy="122619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0" name="Freeform 383"/>
            <p:cNvSpPr>
              <a:spLocks/>
            </p:cNvSpPr>
            <p:nvPr/>
          </p:nvSpPr>
          <p:spPr bwMode="auto">
            <a:xfrm>
              <a:off x="5150043" y="3292531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1" name="Freeform 384"/>
            <p:cNvSpPr>
              <a:spLocks/>
            </p:cNvSpPr>
            <p:nvPr/>
          </p:nvSpPr>
          <p:spPr bwMode="auto">
            <a:xfrm rot="-1209519">
              <a:off x="5426449" y="2362485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2" name="Freeform 385"/>
            <p:cNvSpPr>
              <a:spLocks/>
            </p:cNvSpPr>
            <p:nvPr/>
          </p:nvSpPr>
          <p:spPr bwMode="auto">
            <a:xfrm rot="6941094">
              <a:off x="4637021" y="318925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3" name="Freeform 41"/>
            <p:cNvSpPr>
              <a:spLocks/>
            </p:cNvSpPr>
            <p:nvPr/>
          </p:nvSpPr>
          <p:spPr bwMode="auto">
            <a:xfrm rot="5400000">
              <a:off x="5828412" y="337534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4" name="Freeform 42"/>
            <p:cNvSpPr>
              <a:spLocks/>
            </p:cNvSpPr>
            <p:nvPr/>
          </p:nvSpPr>
          <p:spPr bwMode="auto">
            <a:xfrm rot="-1209519">
              <a:off x="5301273" y="350234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5" name="Freeform 43"/>
            <p:cNvSpPr>
              <a:spLocks/>
            </p:cNvSpPr>
            <p:nvPr/>
          </p:nvSpPr>
          <p:spPr bwMode="auto">
            <a:xfrm rot="-6428723">
              <a:off x="5293491" y="352472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6" name="Freeform 46"/>
            <p:cNvSpPr>
              <a:spLocks/>
            </p:cNvSpPr>
            <p:nvPr/>
          </p:nvSpPr>
          <p:spPr bwMode="auto">
            <a:xfrm>
              <a:off x="5517899" y="357281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7" name="Freeform 47"/>
            <p:cNvSpPr>
              <a:spLocks/>
            </p:cNvSpPr>
            <p:nvPr/>
          </p:nvSpPr>
          <p:spPr bwMode="auto">
            <a:xfrm rot="5400000">
              <a:off x="5686992" y="363375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8" name="Freeform 48"/>
            <p:cNvSpPr>
              <a:spLocks/>
            </p:cNvSpPr>
            <p:nvPr/>
          </p:nvSpPr>
          <p:spPr bwMode="auto">
            <a:xfrm rot="-1209519">
              <a:off x="5662590" y="3501530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79" name="Freeform 49"/>
            <p:cNvSpPr>
              <a:spLocks/>
            </p:cNvSpPr>
            <p:nvPr/>
          </p:nvSpPr>
          <p:spPr bwMode="auto">
            <a:xfrm rot="-6428723">
              <a:off x="5562326" y="366008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0" name="Freeform 50"/>
            <p:cNvSpPr>
              <a:spLocks/>
            </p:cNvSpPr>
            <p:nvPr/>
          </p:nvSpPr>
          <p:spPr bwMode="auto">
            <a:xfrm rot="6941094">
              <a:off x="5542707" y="34851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1" name="Freeform 52"/>
            <p:cNvSpPr>
              <a:spLocks/>
            </p:cNvSpPr>
            <p:nvPr/>
          </p:nvSpPr>
          <p:spPr bwMode="auto">
            <a:xfrm>
              <a:off x="4751748" y="3496855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2" name="Freeform 53"/>
            <p:cNvSpPr>
              <a:spLocks/>
            </p:cNvSpPr>
            <p:nvPr/>
          </p:nvSpPr>
          <p:spPr bwMode="auto">
            <a:xfrm rot="5400000">
              <a:off x="5044682" y="358574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3" name="Freeform 55"/>
            <p:cNvSpPr>
              <a:spLocks/>
            </p:cNvSpPr>
            <p:nvPr/>
          </p:nvSpPr>
          <p:spPr bwMode="auto">
            <a:xfrm rot="-6428723">
              <a:off x="4796175" y="358331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4" name="Freeform 56"/>
            <p:cNvSpPr>
              <a:spLocks/>
            </p:cNvSpPr>
            <p:nvPr/>
          </p:nvSpPr>
          <p:spPr bwMode="auto">
            <a:xfrm rot="6941094">
              <a:off x="5054491" y="368943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5" name="Freeform 58"/>
            <p:cNvSpPr>
              <a:spLocks/>
            </p:cNvSpPr>
            <p:nvPr/>
          </p:nvSpPr>
          <p:spPr bwMode="auto">
            <a:xfrm>
              <a:off x="6020359" y="314376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6" name="Freeform 59"/>
            <p:cNvSpPr>
              <a:spLocks/>
            </p:cNvSpPr>
            <p:nvPr/>
          </p:nvSpPr>
          <p:spPr bwMode="auto">
            <a:xfrm rot="5400000">
              <a:off x="6424879" y="331163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7" name="Freeform 61"/>
            <p:cNvSpPr>
              <a:spLocks/>
            </p:cNvSpPr>
            <p:nvPr/>
          </p:nvSpPr>
          <p:spPr bwMode="auto">
            <a:xfrm rot="-6428723">
              <a:off x="6255662" y="3242775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8" name="Freeform 63"/>
            <p:cNvSpPr>
              <a:spLocks/>
            </p:cNvSpPr>
            <p:nvPr/>
          </p:nvSpPr>
          <p:spPr bwMode="auto">
            <a:xfrm>
              <a:off x="6136438" y="3309828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89" name="Freeform 65"/>
            <p:cNvSpPr>
              <a:spLocks/>
            </p:cNvSpPr>
            <p:nvPr/>
          </p:nvSpPr>
          <p:spPr bwMode="auto">
            <a:xfrm rot="-1209519">
              <a:off x="5786843" y="3152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0" name="Freeform 66"/>
            <p:cNvSpPr>
              <a:spLocks/>
            </p:cNvSpPr>
            <p:nvPr/>
          </p:nvSpPr>
          <p:spPr bwMode="auto">
            <a:xfrm rot="-6428723">
              <a:off x="5819008" y="308412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1" name="Freeform 68"/>
            <p:cNvSpPr>
              <a:spLocks/>
            </p:cNvSpPr>
            <p:nvPr/>
          </p:nvSpPr>
          <p:spPr bwMode="auto">
            <a:xfrm>
              <a:off x="5786314" y="2951558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2" name="Freeform 70"/>
            <p:cNvSpPr>
              <a:spLocks/>
            </p:cNvSpPr>
            <p:nvPr/>
          </p:nvSpPr>
          <p:spPr bwMode="auto">
            <a:xfrm rot="-1209519">
              <a:off x="6241638" y="2941027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3" name="Freeform 72"/>
            <p:cNvSpPr>
              <a:spLocks/>
            </p:cNvSpPr>
            <p:nvPr/>
          </p:nvSpPr>
          <p:spPr bwMode="auto">
            <a:xfrm rot="6941094">
              <a:off x="5935788" y="2989818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4" name="Freeform 73"/>
            <p:cNvSpPr>
              <a:spLocks/>
            </p:cNvSpPr>
            <p:nvPr/>
          </p:nvSpPr>
          <p:spPr bwMode="auto">
            <a:xfrm>
              <a:off x="5913020" y="2841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5" name="Freeform 79"/>
            <p:cNvSpPr>
              <a:spLocks/>
            </p:cNvSpPr>
            <p:nvPr/>
          </p:nvSpPr>
          <p:spPr bwMode="auto">
            <a:xfrm>
              <a:off x="5668600" y="2730407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6" name="Freeform 80"/>
            <p:cNvSpPr>
              <a:spLocks/>
            </p:cNvSpPr>
            <p:nvPr/>
          </p:nvSpPr>
          <p:spPr bwMode="auto">
            <a:xfrm rot="5400000">
              <a:off x="5837280" y="27917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7" name="Freeform 81"/>
            <p:cNvSpPr>
              <a:spLocks/>
            </p:cNvSpPr>
            <p:nvPr/>
          </p:nvSpPr>
          <p:spPr bwMode="auto">
            <a:xfrm rot="-1209519">
              <a:off x="5792853" y="2761190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8" name="Freeform 82"/>
            <p:cNvSpPr>
              <a:spLocks/>
            </p:cNvSpPr>
            <p:nvPr/>
          </p:nvSpPr>
          <p:spPr bwMode="auto">
            <a:xfrm rot="-6428723">
              <a:off x="5712618" y="281726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99" name="Freeform 83"/>
            <p:cNvSpPr>
              <a:spLocks/>
            </p:cNvSpPr>
            <p:nvPr/>
          </p:nvSpPr>
          <p:spPr bwMode="auto">
            <a:xfrm rot="6941094">
              <a:off x="5726106" y="271884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0" name="Freeform 84"/>
            <p:cNvSpPr>
              <a:spLocks/>
            </p:cNvSpPr>
            <p:nvPr/>
          </p:nvSpPr>
          <p:spPr bwMode="auto">
            <a:xfrm>
              <a:off x="5998853" y="2715016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1" name="Freeform 85"/>
            <p:cNvSpPr>
              <a:spLocks/>
            </p:cNvSpPr>
            <p:nvPr/>
          </p:nvSpPr>
          <p:spPr bwMode="auto">
            <a:xfrm rot="5400000">
              <a:off x="6168351" y="2775553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2" name="Freeform 86"/>
            <p:cNvSpPr>
              <a:spLocks/>
            </p:cNvSpPr>
            <p:nvPr/>
          </p:nvSpPr>
          <p:spPr bwMode="auto">
            <a:xfrm rot="-1209519">
              <a:off x="6123924" y="2744989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3" name="Freeform 87"/>
            <p:cNvSpPr>
              <a:spLocks/>
            </p:cNvSpPr>
            <p:nvPr/>
          </p:nvSpPr>
          <p:spPr bwMode="auto">
            <a:xfrm rot="-6428723">
              <a:off x="6042874" y="2801881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4" name="Freeform 88"/>
            <p:cNvSpPr>
              <a:spLocks/>
            </p:cNvSpPr>
            <p:nvPr/>
          </p:nvSpPr>
          <p:spPr bwMode="auto">
            <a:xfrm rot="6941094">
              <a:off x="6057177" y="270264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5" name="Freeform 94"/>
            <p:cNvSpPr>
              <a:spLocks/>
            </p:cNvSpPr>
            <p:nvPr/>
          </p:nvSpPr>
          <p:spPr bwMode="auto">
            <a:xfrm>
              <a:off x="6300747" y="3141332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6" name="Freeform 95"/>
            <p:cNvSpPr>
              <a:spLocks/>
            </p:cNvSpPr>
            <p:nvPr/>
          </p:nvSpPr>
          <p:spPr bwMode="auto">
            <a:xfrm rot="-1209519">
              <a:off x="6425000" y="3171305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7" name="Freeform 96"/>
            <p:cNvSpPr>
              <a:spLocks/>
            </p:cNvSpPr>
            <p:nvPr/>
          </p:nvSpPr>
          <p:spPr bwMode="auto">
            <a:xfrm rot="6941094">
              <a:off x="6357848" y="312936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8" name="Freeform 97"/>
            <p:cNvSpPr>
              <a:spLocks/>
            </p:cNvSpPr>
            <p:nvPr/>
          </p:nvSpPr>
          <p:spPr bwMode="auto">
            <a:xfrm rot="6941094">
              <a:off x="4848495" y="3882229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09" name="Freeform 98"/>
            <p:cNvSpPr>
              <a:spLocks/>
            </p:cNvSpPr>
            <p:nvPr/>
          </p:nvSpPr>
          <p:spPr bwMode="auto">
            <a:xfrm>
              <a:off x="4809787" y="3699373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0" name="Freeform 99"/>
            <p:cNvSpPr>
              <a:spLocks/>
            </p:cNvSpPr>
            <p:nvPr/>
          </p:nvSpPr>
          <p:spPr bwMode="auto">
            <a:xfrm rot="5400000">
              <a:off x="4979285" y="37599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1" name="Freeform 100"/>
            <p:cNvSpPr>
              <a:spLocks/>
            </p:cNvSpPr>
            <p:nvPr/>
          </p:nvSpPr>
          <p:spPr bwMode="auto">
            <a:xfrm rot="-1209519">
              <a:off x="4899707" y="3779571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2" name="Freeform 101"/>
            <p:cNvSpPr>
              <a:spLocks/>
            </p:cNvSpPr>
            <p:nvPr/>
          </p:nvSpPr>
          <p:spPr bwMode="auto">
            <a:xfrm>
              <a:off x="5987661" y="325231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3" name="Freeform 102"/>
            <p:cNvSpPr>
              <a:spLocks/>
            </p:cNvSpPr>
            <p:nvPr/>
          </p:nvSpPr>
          <p:spPr bwMode="auto">
            <a:xfrm rot="-6428723">
              <a:off x="6335364" y="329907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4" name="Freeform 103"/>
            <p:cNvSpPr>
              <a:spLocks/>
            </p:cNvSpPr>
            <p:nvPr/>
          </p:nvSpPr>
          <p:spPr bwMode="auto">
            <a:xfrm>
              <a:off x="6215731" y="3365723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5" name="Freeform 104"/>
            <p:cNvSpPr>
              <a:spLocks/>
            </p:cNvSpPr>
            <p:nvPr/>
          </p:nvSpPr>
          <p:spPr bwMode="auto">
            <a:xfrm>
              <a:off x="6162597" y="3215049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6" name="Freeform 105"/>
            <p:cNvSpPr>
              <a:spLocks/>
            </p:cNvSpPr>
            <p:nvPr/>
          </p:nvSpPr>
          <p:spPr bwMode="auto">
            <a:xfrm>
              <a:off x="6335894" y="3656715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7" name="Freeform 430"/>
            <p:cNvSpPr>
              <a:spLocks/>
            </p:cNvSpPr>
            <p:nvPr/>
          </p:nvSpPr>
          <p:spPr bwMode="auto">
            <a:xfrm rot="5400000">
              <a:off x="4955152" y="309076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8" name="Freeform 40"/>
            <p:cNvSpPr>
              <a:spLocks/>
            </p:cNvSpPr>
            <p:nvPr/>
          </p:nvSpPr>
          <p:spPr bwMode="auto">
            <a:xfrm>
              <a:off x="5010867" y="327115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19" name="Freeform 44"/>
            <p:cNvSpPr>
              <a:spLocks/>
            </p:cNvSpPr>
            <p:nvPr/>
          </p:nvSpPr>
          <p:spPr bwMode="auto">
            <a:xfrm rot="6941094">
              <a:off x="4846028" y="3290377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20" name="Freeform 89"/>
            <p:cNvSpPr>
              <a:spLocks/>
            </p:cNvSpPr>
            <p:nvPr/>
          </p:nvSpPr>
          <p:spPr bwMode="auto">
            <a:xfrm>
              <a:off x="5086073" y="299087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21" name="Freeform 90"/>
            <p:cNvSpPr>
              <a:spLocks/>
            </p:cNvSpPr>
            <p:nvPr/>
          </p:nvSpPr>
          <p:spPr bwMode="auto">
            <a:xfrm rot="5400000">
              <a:off x="5255162" y="305099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22" name="Freeform 91"/>
            <p:cNvSpPr>
              <a:spLocks/>
            </p:cNvSpPr>
            <p:nvPr/>
          </p:nvSpPr>
          <p:spPr bwMode="auto">
            <a:xfrm rot="-1209519">
              <a:off x="5300247" y="2917154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23" name="Freeform 92"/>
            <p:cNvSpPr>
              <a:spLocks/>
            </p:cNvSpPr>
            <p:nvPr/>
          </p:nvSpPr>
          <p:spPr bwMode="auto">
            <a:xfrm rot="-6428723">
              <a:off x="5130500" y="307733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24" name="Freeform 93"/>
            <p:cNvSpPr>
              <a:spLocks/>
            </p:cNvSpPr>
            <p:nvPr/>
          </p:nvSpPr>
          <p:spPr bwMode="auto">
            <a:xfrm rot="6941094">
              <a:off x="5152983" y="2906000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25" name="Freeform 106"/>
            <p:cNvSpPr>
              <a:spLocks/>
            </p:cNvSpPr>
            <p:nvPr/>
          </p:nvSpPr>
          <p:spPr bwMode="auto">
            <a:xfrm rot="6941094">
              <a:off x="5153389" y="27978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13325" name="Group 439"/>
          <p:cNvGrpSpPr>
            <a:grpSpLocks/>
          </p:cNvGrpSpPr>
          <p:nvPr/>
        </p:nvGrpSpPr>
        <p:grpSpPr bwMode="auto">
          <a:xfrm rot="3972395">
            <a:off x="8401051" y="3390900"/>
            <a:ext cx="476250" cy="428625"/>
            <a:chOff x="4591050" y="2362485"/>
            <a:chExt cx="1889537" cy="1666589"/>
          </a:xfrm>
        </p:grpSpPr>
        <p:sp>
          <p:nvSpPr>
            <p:cNvPr id="13396" name="Freeform 9"/>
            <p:cNvSpPr>
              <a:spLocks/>
            </p:cNvSpPr>
            <p:nvPr/>
          </p:nvSpPr>
          <p:spPr bwMode="auto">
            <a:xfrm>
              <a:off x="4591050" y="2407876"/>
              <a:ext cx="434070" cy="409088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7" name="Freeform 12"/>
            <p:cNvSpPr>
              <a:spLocks/>
            </p:cNvSpPr>
            <p:nvPr/>
          </p:nvSpPr>
          <p:spPr bwMode="auto">
            <a:xfrm rot="-6428723">
              <a:off x="5353511" y="3042378"/>
              <a:ext cx="430960" cy="41281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8" name="Freeform 17"/>
            <p:cNvSpPr>
              <a:spLocks/>
            </p:cNvSpPr>
            <p:nvPr/>
          </p:nvSpPr>
          <p:spPr bwMode="auto">
            <a:xfrm rot="5400000">
              <a:off x="6218622" y="275901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9" name="Freeform 18"/>
            <p:cNvSpPr>
              <a:spLocks/>
            </p:cNvSpPr>
            <p:nvPr/>
          </p:nvSpPr>
          <p:spPr bwMode="auto">
            <a:xfrm rot="-1209519">
              <a:off x="6037273" y="2872981"/>
              <a:ext cx="129158" cy="14338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0" name="Freeform 24"/>
            <p:cNvSpPr>
              <a:spLocks/>
            </p:cNvSpPr>
            <p:nvPr/>
          </p:nvSpPr>
          <p:spPr bwMode="auto">
            <a:xfrm rot="-1209519">
              <a:off x="4900525" y="3504145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1" name="Freeform 26"/>
            <p:cNvSpPr>
              <a:spLocks/>
            </p:cNvSpPr>
            <p:nvPr/>
          </p:nvSpPr>
          <p:spPr bwMode="auto">
            <a:xfrm rot="6941094">
              <a:off x="4958437" y="3891614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2" name="Freeform 28"/>
            <p:cNvSpPr>
              <a:spLocks/>
            </p:cNvSpPr>
            <p:nvPr/>
          </p:nvSpPr>
          <p:spPr bwMode="auto">
            <a:xfrm>
              <a:off x="4626676" y="3748788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3" name="Freeform 29"/>
            <p:cNvSpPr>
              <a:spLocks/>
            </p:cNvSpPr>
            <p:nvPr/>
          </p:nvSpPr>
          <p:spPr bwMode="auto">
            <a:xfrm rot="5400000">
              <a:off x="5973636" y="3393519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4" name="Freeform 31"/>
            <p:cNvSpPr>
              <a:spLocks/>
            </p:cNvSpPr>
            <p:nvPr/>
          </p:nvSpPr>
          <p:spPr bwMode="auto">
            <a:xfrm rot="-6428723">
              <a:off x="5100267" y="3740538"/>
              <a:ext cx="151484" cy="122619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5" name="Freeform 449"/>
            <p:cNvSpPr>
              <a:spLocks/>
            </p:cNvSpPr>
            <p:nvPr/>
          </p:nvSpPr>
          <p:spPr bwMode="auto">
            <a:xfrm>
              <a:off x="5150043" y="3292531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6" name="Freeform 450"/>
            <p:cNvSpPr>
              <a:spLocks/>
            </p:cNvSpPr>
            <p:nvPr/>
          </p:nvSpPr>
          <p:spPr bwMode="auto">
            <a:xfrm rot="-1209519">
              <a:off x="5426449" y="2362485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7" name="Freeform 451"/>
            <p:cNvSpPr>
              <a:spLocks/>
            </p:cNvSpPr>
            <p:nvPr/>
          </p:nvSpPr>
          <p:spPr bwMode="auto">
            <a:xfrm rot="6941094">
              <a:off x="4637021" y="318925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8" name="Freeform 41"/>
            <p:cNvSpPr>
              <a:spLocks/>
            </p:cNvSpPr>
            <p:nvPr/>
          </p:nvSpPr>
          <p:spPr bwMode="auto">
            <a:xfrm rot="5400000">
              <a:off x="5828412" y="337534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09" name="Freeform 42"/>
            <p:cNvSpPr>
              <a:spLocks/>
            </p:cNvSpPr>
            <p:nvPr/>
          </p:nvSpPr>
          <p:spPr bwMode="auto">
            <a:xfrm rot="-1209519">
              <a:off x="5301273" y="350234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0" name="Freeform 43"/>
            <p:cNvSpPr>
              <a:spLocks/>
            </p:cNvSpPr>
            <p:nvPr/>
          </p:nvSpPr>
          <p:spPr bwMode="auto">
            <a:xfrm rot="-6428723">
              <a:off x="5293491" y="352472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1" name="Freeform 46"/>
            <p:cNvSpPr>
              <a:spLocks/>
            </p:cNvSpPr>
            <p:nvPr/>
          </p:nvSpPr>
          <p:spPr bwMode="auto">
            <a:xfrm>
              <a:off x="5517899" y="357281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2" name="Freeform 47"/>
            <p:cNvSpPr>
              <a:spLocks/>
            </p:cNvSpPr>
            <p:nvPr/>
          </p:nvSpPr>
          <p:spPr bwMode="auto">
            <a:xfrm rot="5400000">
              <a:off x="5686992" y="363375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3" name="Freeform 48"/>
            <p:cNvSpPr>
              <a:spLocks/>
            </p:cNvSpPr>
            <p:nvPr/>
          </p:nvSpPr>
          <p:spPr bwMode="auto">
            <a:xfrm rot="-1209519">
              <a:off x="5662590" y="3501530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4" name="Freeform 49"/>
            <p:cNvSpPr>
              <a:spLocks/>
            </p:cNvSpPr>
            <p:nvPr/>
          </p:nvSpPr>
          <p:spPr bwMode="auto">
            <a:xfrm rot="-6428723">
              <a:off x="5562326" y="366008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5" name="Freeform 50"/>
            <p:cNvSpPr>
              <a:spLocks/>
            </p:cNvSpPr>
            <p:nvPr/>
          </p:nvSpPr>
          <p:spPr bwMode="auto">
            <a:xfrm rot="6941094">
              <a:off x="5542707" y="34851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6" name="Freeform 52"/>
            <p:cNvSpPr>
              <a:spLocks/>
            </p:cNvSpPr>
            <p:nvPr/>
          </p:nvSpPr>
          <p:spPr bwMode="auto">
            <a:xfrm>
              <a:off x="4751748" y="3496855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7" name="Freeform 53"/>
            <p:cNvSpPr>
              <a:spLocks/>
            </p:cNvSpPr>
            <p:nvPr/>
          </p:nvSpPr>
          <p:spPr bwMode="auto">
            <a:xfrm rot="5400000">
              <a:off x="5044682" y="358574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8" name="Freeform 55"/>
            <p:cNvSpPr>
              <a:spLocks/>
            </p:cNvSpPr>
            <p:nvPr/>
          </p:nvSpPr>
          <p:spPr bwMode="auto">
            <a:xfrm rot="-6428723">
              <a:off x="4796175" y="358331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19" name="Freeform 56"/>
            <p:cNvSpPr>
              <a:spLocks/>
            </p:cNvSpPr>
            <p:nvPr/>
          </p:nvSpPr>
          <p:spPr bwMode="auto">
            <a:xfrm rot="6941094">
              <a:off x="5054491" y="368943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0" name="Freeform 58"/>
            <p:cNvSpPr>
              <a:spLocks/>
            </p:cNvSpPr>
            <p:nvPr/>
          </p:nvSpPr>
          <p:spPr bwMode="auto">
            <a:xfrm>
              <a:off x="6020359" y="314376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1" name="Freeform 59"/>
            <p:cNvSpPr>
              <a:spLocks/>
            </p:cNvSpPr>
            <p:nvPr/>
          </p:nvSpPr>
          <p:spPr bwMode="auto">
            <a:xfrm rot="5400000">
              <a:off x="6424879" y="331163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2" name="Freeform 61"/>
            <p:cNvSpPr>
              <a:spLocks/>
            </p:cNvSpPr>
            <p:nvPr/>
          </p:nvSpPr>
          <p:spPr bwMode="auto">
            <a:xfrm rot="-6428723">
              <a:off x="6255662" y="3242775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3" name="Freeform 63"/>
            <p:cNvSpPr>
              <a:spLocks/>
            </p:cNvSpPr>
            <p:nvPr/>
          </p:nvSpPr>
          <p:spPr bwMode="auto">
            <a:xfrm>
              <a:off x="6136438" y="3309828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4" name="Freeform 65"/>
            <p:cNvSpPr>
              <a:spLocks/>
            </p:cNvSpPr>
            <p:nvPr/>
          </p:nvSpPr>
          <p:spPr bwMode="auto">
            <a:xfrm rot="-1209519">
              <a:off x="5786843" y="3152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5" name="Freeform 66"/>
            <p:cNvSpPr>
              <a:spLocks/>
            </p:cNvSpPr>
            <p:nvPr/>
          </p:nvSpPr>
          <p:spPr bwMode="auto">
            <a:xfrm rot="-6428723">
              <a:off x="5819008" y="308412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6" name="Freeform 68"/>
            <p:cNvSpPr>
              <a:spLocks/>
            </p:cNvSpPr>
            <p:nvPr/>
          </p:nvSpPr>
          <p:spPr bwMode="auto">
            <a:xfrm>
              <a:off x="5786314" y="2951558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7" name="Freeform 70"/>
            <p:cNvSpPr>
              <a:spLocks/>
            </p:cNvSpPr>
            <p:nvPr/>
          </p:nvSpPr>
          <p:spPr bwMode="auto">
            <a:xfrm rot="-1209519">
              <a:off x="6241638" y="2941027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8" name="Freeform 72"/>
            <p:cNvSpPr>
              <a:spLocks/>
            </p:cNvSpPr>
            <p:nvPr/>
          </p:nvSpPr>
          <p:spPr bwMode="auto">
            <a:xfrm rot="6941094">
              <a:off x="5935788" y="2989818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29" name="Freeform 73"/>
            <p:cNvSpPr>
              <a:spLocks/>
            </p:cNvSpPr>
            <p:nvPr/>
          </p:nvSpPr>
          <p:spPr bwMode="auto">
            <a:xfrm>
              <a:off x="5913020" y="2841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0" name="Freeform 79"/>
            <p:cNvSpPr>
              <a:spLocks/>
            </p:cNvSpPr>
            <p:nvPr/>
          </p:nvSpPr>
          <p:spPr bwMode="auto">
            <a:xfrm>
              <a:off x="5668600" y="2730407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1" name="Freeform 80"/>
            <p:cNvSpPr>
              <a:spLocks/>
            </p:cNvSpPr>
            <p:nvPr/>
          </p:nvSpPr>
          <p:spPr bwMode="auto">
            <a:xfrm rot="5400000">
              <a:off x="5837280" y="27917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2" name="Freeform 81"/>
            <p:cNvSpPr>
              <a:spLocks/>
            </p:cNvSpPr>
            <p:nvPr/>
          </p:nvSpPr>
          <p:spPr bwMode="auto">
            <a:xfrm rot="-1209519">
              <a:off x="5792853" y="2761190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3" name="Freeform 82"/>
            <p:cNvSpPr>
              <a:spLocks/>
            </p:cNvSpPr>
            <p:nvPr/>
          </p:nvSpPr>
          <p:spPr bwMode="auto">
            <a:xfrm rot="-6428723">
              <a:off x="5712618" y="281726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4" name="Freeform 83"/>
            <p:cNvSpPr>
              <a:spLocks/>
            </p:cNvSpPr>
            <p:nvPr/>
          </p:nvSpPr>
          <p:spPr bwMode="auto">
            <a:xfrm rot="6941094">
              <a:off x="5726106" y="271884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5" name="Freeform 84"/>
            <p:cNvSpPr>
              <a:spLocks/>
            </p:cNvSpPr>
            <p:nvPr/>
          </p:nvSpPr>
          <p:spPr bwMode="auto">
            <a:xfrm>
              <a:off x="5998853" y="2715016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6" name="Freeform 85"/>
            <p:cNvSpPr>
              <a:spLocks/>
            </p:cNvSpPr>
            <p:nvPr/>
          </p:nvSpPr>
          <p:spPr bwMode="auto">
            <a:xfrm rot="5400000">
              <a:off x="6168351" y="2775553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7" name="Freeform 86"/>
            <p:cNvSpPr>
              <a:spLocks/>
            </p:cNvSpPr>
            <p:nvPr/>
          </p:nvSpPr>
          <p:spPr bwMode="auto">
            <a:xfrm rot="-1209519">
              <a:off x="6123924" y="2744989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8" name="Freeform 87"/>
            <p:cNvSpPr>
              <a:spLocks/>
            </p:cNvSpPr>
            <p:nvPr/>
          </p:nvSpPr>
          <p:spPr bwMode="auto">
            <a:xfrm rot="-6428723">
              <a:off x="6042874" y="2801881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39" name="Freeform 88"/>
            <p:cNvSpPr>
              <a:spLocks/>
            </p:cNvSpPr>
            <p:nvPr/>
          </p:nvSpPr>
          <p:spPr bwMode="auto">
            <a:xfrm rot="6941094">
              <a:off x="6057177" y="270264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0" name="Freeform 94"/>
            <p:cNvSpPr>
              <a:spLocks/>
            </p:cNvSpPr>
            <p:nvPr/>
          </p:nvSpPr>
          <p:spPr bwMode="auto">
            <a:xfrm>
              <a:off x="6300747" y="3141332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1" name="Freeform 95"/>
            <p:cNvSpPr>
              <a:spLocks/>
            </p:cNvSpPr>
            <p:nvPr/>
          </p:nvSpPr>
          <p:spPr bwMode="auto">
            <a:xfrm rot="-1209519">
              <a:off x="6425000" y="3171305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2" name="Freeform 96"/>
            <p:cNvSpPr>
              <a:spLocks/>
            </p:cNvSpPr>
            <p:nvPr/>
          </p:nvSpPr>
          <p:spPr bwMode="auto">
            <a:xfrm rot="6941094">
              <a:off x="6357848" y="312936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3" name="Freeform 97"/>
            <p:cNvSpPr>
              <a:spLocks/>
            </p:cNvSpPr>
            <p:nvPr/>
          </p:nvSpPr>
          <p:spPr bwMode="auto">
            <a:xfrm rot="6941094">
              <a:off x="4848495" y="3882229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4" name="Freeform 98"/>
            <p:cNvSpPr>
              <a:spLocks/>
            </p:cNvSpPr>
            <p:nvPr/>
          </p:nvSpPr>
          <p:spPr bwMode="auto">
            <a:xfrm>
              <a:off x="4809787" y="3699373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5" name="Freeform 99"/>
            <p:cNvSpPr>
              <a:spLocks/>
            </p:cNvSpPr>
            <p:nvPr/>
          </p:nvSpPr>
          <p:spPr bwMode="auto">
            <a:xfrm rot="5400000">
              <a:off x="4979285" y="37599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6" name="Freeform 100"/>
            <p:cNvSpPr>
              <a:spLocks/>
            </p:cNvSpPr>
            <p:nvPr/>
          </p:nvSpPr>
          <p:spPr bwMode="auto">
            <a:xfrm rot="-1209519">
              <a:off x="4899707" y="3779571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7" name="Freeform 101"/>
            <p:cNvSpPr>
              <a:spLocks/>
            </p:cNvSpPr>
            <p:nvPr/>
          </p:nvSpPr>
          <p:spPr bwMode="auto">
            <a:xfrm>
              <a:off x="5987661" y="325231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8" name="Freeform 102"/>
            <p:cNvSpPr>
              <a:spLocks/>
            </p:cNvSpPr>
            <p:nvPr/>
          </p:nvSpPr>
          <p:spPr bwMode="auto">
            <a:xfrm rot="-6428723">
              <a:off x="6335364" y="329907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49" name="Freeform 103"/>
            <p:cNvSpPr>
              <a:spLocks/>
            </p:cNvSpPr>
            <p:nvPr/>
          </p:nvSpPr>
          <p:spPr bwMode="auto">
            <a:xfrm>
              <a:off x="6215731" y="3365723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0" name="Freeform 104"/>
            <p:cNvSpPr>
              <a:spLocks/>
            </p:cNvSpPr>
            <p:nvPr/>
          </p:nvSpPr>
          <p:spPr bwMode="auto">
            <a:xfrm>
              <a:off x="6162597" y="3215049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1" name="Freeform 105"/>
            <p:cNvSpPr>
              <a:spLocks/>
            </p:cNvSpPr>
            <p:nvPr/>
          </p:nvSpPr>
          <p:spPr bwMode="auto">
            <a:xfrm>
              <a:off x="6335894" y="3656715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2" name="Freeform 496"/>
            <p:cNvSpPr>
              <a:spLocks/>
            </p:cNvSpPr>
            <p:nvPr/>
          </p:nvSpPr>
          <p:spPr bwMode="auto">
            <a:xfrm rot="5400000">
              <a:off x="4955152" y="309076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3" name="Freeform 40"/>
            <p:cNvSpPr>
              <a:spLocks/>
            </p:cNvSpPr>
            <p:nvPr/>
          </p:nvSpPr>
          <p:spPr bwMode="auto">
            <a:xfrm>
              <a:off x="5010867" y="327115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4" name="Freeform 44"/>
            <p:cNvSpPr>
              <a:spLocks/>
            </p:cNvSpPr>
            <p:nvPr/>
          </p:nvSpPr>
          <p:spPr bwMode="auto">
            <a:xfrm rot="6941094">
              <a:off x="4846028" y="3290377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5" name="Freeform 89"/>
            <p:cNvSpPr>
              <a:spLocks/>
            </p:cNvSpPr>
            <p:nvPr/>
          </p:nvSpPr>
          <p:spPr bwMode="auto">
            <a:xfrm>
              <a:off x="5086073" y="299087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6" name="Freeform 90"/>
            <p:cNvSpPr>
              <a:spLocks/>
            </p:cNvSpPr>
            <p:nvPr/>
          </p:nvSpPr>
          <p:spPr bwMode="auto">
            <a:xfrm rot="5400000">
              <a:off x="5255162" y="305099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7" name="Freeform 91"/>
            <p:cNvSpPr>
              <a:spLocks/>
            </p:cNvSpPr>
            <p:nvPr/>
          </p:nvSpPr>
          <p:spPr bwMode="auto">
            <a:xfrm rot="-1209519">
              <a:off x="5300247" y="2917154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8" name="Freeform 92"/>
            <p:cNvSpPr>
              <a:spLocks/>
            </p:cNvSpPr>
            <p:nvPr/>
          </p:nvSpPr>
          <p:spPr bwMode="auto">
            <a:xfrm rot="-6428723">
              <a:off x="5130500" y="307733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59" name="Freeform 93"/>
            <p:cNvSpPr>
              <a:spLocks/>
            </p:cNvSpPr>
            <p:nvPr/>
          </p:nvSpPr>
          <p:spPr bwMode="auto">
            <a:xfrm rot="6941094">
              <a:off x="5152983" y="2906000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60" name="Freeform 106"/>
            <p:cNvSpPr>
              <a:spLocks/>
            </p:cNvSpPr>
            <p:nvPr/>
          </p:nvSpPr>
          <p:spPr bwMode="auto">
            <a:xfrm rot="6941094">
              <a:off x="5153389" y="27978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13326" name="Group 505"/>
          <p:cNvGrpSpPr>
            <a:grpSpLocks/>
          </p:cNvGrpSpPr>
          <p:nvPr/>
        </p:nvGrpSpPr>
        <p:grpSpPr bwMode="auto">
          <a:xfrm rot="3972395">
            <a:off x="8001001" y="3524250"/>
            <a:ext cx="476250" cy="428625"/>
            <a:chOff x="4591050" y="2362485"/>
            <a:chExt cx="1889537" cy="1666589"/>
          </a:xfrm>
        </p:grpSpPr>
        <p:sp>
          <p:nvSpPr>
            <p:cNvPr id="13331" name="Freeform 9"/>
            <p:cNvSpPr>
              <a:spLocks/>
            </p:cNvSpPr>
            <p:nvPr/>
          </p:nvSpPr>
          <p:spPr bwMode="auto">
            <a:xfrm>
              <a:off x="4591050" y="2407876"/>
              <a:ext cx="434070" cy="409088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2" name="Freeform 12"/>
            <p:cNvSpPr>
              <a:spLocks/>
            </p:cNvSpPr>
            <p:nvPr/>
          </p:nvSpPr>
          <p:spPr bwMode="auto">
            <a:xfrm rot="-6428723">
              <a:off x="5353511" y="3042378"/>
              <a:ext cx="430960" cy="41281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3" name="Freeform 17"/>
            <p:cNvSpPr>
              <a:spLocks/>
            </p:cNvSpPr>
            <p:nvPr/>
          </p:nvSpPr>
          <p:spPr bwMode="auto">
            <a:xfrm rot="5400000">
              <a:off x="6218622" y="275901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4" name="Freeform 18"/>
            <p:cNvSpPr>
              <a:spLocks/>
            </p:cNvSpPr>
            <p:nvPr/>
          </p:nvSpPr>
          <p:spPr bwMode="auto">
            <a:xfrm rot="-1209519">
              <a:off x="6037273" y="2872981"/>
              <a:ext cx="129158" cy="14338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5" name="Freeform 24"/>
            <p:cNvSpPr>
              <a:spLocks/>
            </p:cNvSpPr>
            <p:nvPr/>
          </p:nvSpPr>
          <p:spPr bwMode="auto">
            <a:xfrm rot="-1209519">
              <a:off x="4900525" y="3504145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6" name="Freeform 26"/>
            <p:cNvSpPr>
              <a:spLocks/>
            </p:cNvSpPr>
            <p:nvPr/>
          </p:nvSpPr>
          <p:spPr bwMode="auto">
            <a:xfrm rot="6941094">
              <a:off x="4958437" y="3891614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7" name="Freeform 28"/>
            <p:cNvSpPr>
              <a:spLocks/>
            </p:cNvSpPr>
            <p:nvPr/>
          </p:nvSpPr>
          <p:spPr bwMode="auto">
            <a:xfrm>
              <a:off x="4626676" y="3748788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8" name="Freeform 29"/>
            <p:cNvSpPr>
              <a:spLocks/>
            </p:cNvSpPr>
            <p:nvPr/>
          </p:nvSpPr>
          <p:spPr bwMode="auto">
            <a:xfrm rot="5400000">
              <a:off x="5973636" y="3393519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39" name="Freeform 31"/>
            <p:cNvSpPr>
              <a:spLocks/>
            </p:cNvSpPr>
            <p:nvPr/>
          </p:nvSpPr>
          <p:spPr bwMode="auto">
            <a:xfrm rot="-6428723">
              <a:off x="5100267" y="3740538"/>
              <a:ext cx="151484" cy="122619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0" name="Freeform 515"/>
            <p:cNvSpPr>
              <a:spLocks/>
            </p:cNvSpPr>
            <p:nvPr/>
          </p:nvSpPr>
          <p:spPr bwMode="auto">
            <a:xfrm>
              <a:off x="5150043" y="3292531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1" name="Freeform 516"/>
            <p:cNvSpPr>
              <a:spLocks/>
            </p:cNvSpPr>
            <p:nvPr/>
          </p:nvSpPr>
          <p:spPr bwMode="auto">
            <a:xfrm rot="-1209519">
              <a:off x="5426449" y="2362485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2" name="Freeform 517"/>
            <p:cNvSpPr>
              <a:spLocks/>
            </p:cNvSpPr>
            <p:nvPr/>
          </p:nvSpPr>
          <p:spPr bwMode="auto">
            <a:xfrm rot="6941094">
              <a:off x="4637021" y="318925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3" name="Freeform 41"/>
            <p:cNvSpPr>
              <a:spLocks/>
            </p:cNvSpPr>
            <p:nvPr/>
          </p:nvSpPr>
          <p:spPr bwMode="auto">
            <a:xfrm rot="5400000">
              <a:off x="5828412" y="337534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4" name="Freeform 42"/>
            <p:cNvSpPr>
              <a:spLocks/>
            </p:cNvSpPr>
            <p:nvPr/>
          </p:nvSpPr>
          <p:spPr bwMode="auto">
            <a:xfrm rot="-1209519">
              <a:off x="5301273" y="350234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5" name="Freeform 43"/>
            <p:cNvSpPr>
              <a:spLocks/>
            </p:cNvSpPr>
            <p:nvPr/>
          </p:nvSpPr>
          <p:spPr bwMode="auto">
            <a:xfrm rot="-6428723">
              <a:off x="5293491" y="352472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6" name="Freeform 46"/>
            <p:cNvSpPr>
              <a:spLocks/>
            </p:cNvSpPr>
            <p:nvPr/>
          </p:nvSpPr>
          <p:spPr bwMode="auto">
            <a:xfrm>
              <a:off x="5517899" y="357281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7" name="Freeform 47"/>
            <p:cNvSpPr>
              <a:spLocks/>
            </p:cNvSpPr>
            <p:nvPr/>
          </p:nvSpPr>
          <p:spPr bwMode="auto">
            <a:xfrm rot="5400000">
              <a:off x="5686992" y="363375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8" name="Freeform 48"/>
            <p:cNvSpPr>
              <a:spLocks/>
            </p:cNvSpPr>
            <p:nvPr/>
          </p:nvSpPr>
          <p:spPr bwMode="auto">
            <a:xfrm rot="-1209519">
              <a:off x="5662590" y="3501530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49" name="Freeform 49"/>
            <p:cNvSpPr>
              <a:spLocks/>
            </p:cNvSpPr>
            <p:nvPr/>
          </p:nvSpPr>
          <p:spPr bwMode="auto">
            <a:xfrm rot="-6428723">
              <a:off x="5562326" y="366008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0" name="Freeform 50"/>
            <p:cNvSpPr>
              <a:spLocks/>
            </p:cNvSpPr>
            <p:nvPr/>
          </p:nvSpPr>
          <p:spPr bwMode="auto">
            <a:xfrm rot="6941094">
              <a:off x="5542707" y="34851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1" name="Freeform 52"/>
            <p:cNvSpPr>
              <a:spLocks/>
            </p:cNvSpPr>
            <p:nvPr/>
          </p:nvSpPr>
          <p:spPr bwMode="auto">
            <a:xfrm>
              <a:off x="4751748" y="3496855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2" name="Freeform 53"/>
            <p:cNvSpPr>
              <a:spLocks/>
            </p:cNvSpPr>
            <p:nvPr/>
          </p:nvSpPr>
          <p:spPr bwMode="auto">
            <a:xfrm rot="5400000">
              <a:off x="5044682" y="358574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3" name="Freeform 55"/>
            <p:cNvSpPr>
              <a:spLocks/>
            </p:cNvSpPr>
            <p:nvPr/>
          </p:nvSpPr>
          <p:spPr bwMode="auto">
            <a:xfrm rot="-6428723">
              <a:off x="4796175" y="358331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4" name="Freeform 56"/>
            <p:cNvSpPr>
              <a:spLocks/>
            </p:cNvSpPr>
            <p:nvPr/>
          </p:nvSpPr>
          <p:spPr bwMode="auto">
            <a:xfrm rot="6941094">
              <a:off x="5054491" y="368943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5" name="Freeform 58"/>
            <p:cNvSpPr>
              <a:spLocks/>
            </p:cNvSpPr>
            <p:nvPr/>
          </p:nvSpPr>
          <p:spPr bwMode="auto">
            <a:xfrm>
              <a:off x="6020359" y="314376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6" name="Freeform 59"/>
            <p:cNvSpPr>
              <a:spLocks/>
            </p:cNvSpPr>
            <p:nvPr/>
          </p:nvSpPr>
          <p:spPr bwMode="auto">
            <a:xfrm rot="5400000">
              <a:off x="6424879" y="331163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7" name="Freeform 61"/>
            <p:cNvSpPr>
              <a:spLocks/>
            </p:cNvSpPr>
            <p:nvPr/>
          </p:nvSpPr>
          <p:spPr bwMode="auto">
            <a:xfrm rot="-6428723">
              <a:off x="6255662" y="3242775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8" name="Freeform 63"/>
            <p:cNvSpPr>
              <a:spLocks/>
            </p:cNvSpPr>
            <p:nvPr/>
          </p:nvSpPr>
          <p:spPr bwMode="auto">
            <a:xfrm>
              <a:off x="6136438" y="3309828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59" name="Freeform 65"/>
            <p:cNvSpPr>
              <a:spLocks/>
            </p:cNvSpPr>
            <p:nvPr/>
          </p:nvSpPr>
          <p:spPr bwMode="auto">
            <a:xfrm rot="-1209519">
              <a:off x="5786843" y="3152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0" name="Freeform 66"/>
            <p:cNvSpPr>
              <a:spLocks/>
            </p:cNvSpPr>
            <p:nvPr/>
          </p:nvSpPr>
          <p:spPr bwMode="auto">
            <a:xfrm rot="-6428723">
              <a:off x="5819008" y="308412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1" name="Freeform 68"/>
            <p:cNvSpPr>
              <a:spLocks/>
            </p:cNvSpPr>
            <p:nvPr/>
          </p:nvSpPr>
          <p:spPr bwMode="auto">
            <a:xfrm>
              <a:off x="5786314" y="2951558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2" name="Freeform 70"/>
            <p:cNvSpPr>
              <a:spLocks/>
            </p:cNvSpPr>
            <p:nvPr/>
          </p:nvSpPr>
          <p:spPr bwMode="auto">
            <a:xfrm rot="-1209519">
              <a:off x="6241638" y="2941027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3" name="Freeform 72"/>
            <p:cNvSpPr>
              <a:spLocks/>
            </p:cNvSpPr>
            <p:nvPr/>
          </p:nvSpPr>
          <p:spPr bwMode="auto">
            <a:xfrm rot="6941094">
              <a:off x="5935788" y="2989818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4" name="Freeform 73"/>
            <p:cNvSpPr>
              <a:spLocks/>
            </p:cNvSpPr>
            <p:nvPr/>
          </p:nvSpPr>
          <p:spPr bwMode="auto">
            <a:xfrm>
              <a:off x="5913020" y="2841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5" name="Freeform 79"/>
            <p:cNvSpPr>
              <a:spLocks/>
            </p:cNvSpPr>
            <p:nvPr/>
          </p:nvSpPr>
          <p:spPr bwMode="auto">
            <a:xfrm>
              <a:off x="5668600" y="2730407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6" name="Freeform 80"/>
            <p:cNvSpPr>
              <a:spLocks/>
            </p:cNvSpPr>
            <p:nvPr/>
          </p:nvSpPr>
          <p:spPr bwMode="auto">
            <a:xfrm rot="5400000">
              <a:off x="5837280" y="27917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7" name="Freeform 81"/>
            <p:cNvSpPr>
              <a:spLocks/>
            </p:cNvSpPr>
            <p:nvPr/>
          </p:nvSpPr>
          <p:spPr bwMode="auto">
            <a:xfrm rot="-1209519">
              <a:off x="5792853" y="2761190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8" name="Freeform 82"/>
            <p:cNvSpPr>
              <a:spLocks/>
            </p:cNvSpPr>
            <p:nvPr/>
          </p:nvSpPr>
          <p:spPr bwMode="auto">
            <a:xfrm rot="-6428723">
              <a:off x="5712618" y="281726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69" name="Freeform 83"/>
            <p:cNvSpPr>
              <a:spLocks/>
            </p:cNvSpPr>
            <p:nvPr/>
          </p:nvSpPr>
          <p:spPr bwMode="auto">
            <a:xfrm rot="6941094">
              <a:off x="5726106" y="271884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0" name="Freeform 84"/>
            <p:cNvSpPr>
              <a:spLocks/>
            </p:cNvSpPr>
            <p:nvPr/>
          </p:nvSpPr>
          <p:spPr bwMode="auto">
            <a:xfrm>
              <a:off x="5998853" y="2715016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1" name="Freeform 85"/>
            <p:cNvSpPr>
              <a:spLocks/>
            </p:cNvSpPr>
            <p:nvPr/>
          </p:nvSpPr>
          <p:spPr bwMode="auto">
            <a:xfrm rot="5400000">
              <a:off x="6168351" y="2775553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2" name="Freeform 86"/>
            <p:cNvSpPr>
              <a:spLocks/>
            </p:cNvSpPr>
            <p:nvPr/>
          </p:nvSpPr>
          <p:spPr bwMode="auto">
            <a:xfrm rot="-1209519">
              <a:off x="6123924" y="2744989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3" name="Freeform 87"/>
            <p:cNvSpPr>
              <a:spLocks/>
            </p:cNvSpPr>
            <p:nvPr/>
          </p:nvSpPr>
          <p:spPr bwMode="auto">
            <a:xfrm rot="-6428723">
              <a:off x="6042874" y="2801881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4" name="Freeform 88"/>
            <p:cNvSpPr>
              <a:spLocks/>
            </p:cNvSpPr>
            <p:nvPr/>
          </p:nvSpPr>
          <p:spPr bwMode="auto">
            <a:xfrm rot="6941094">
              <a:off x="6057177" y="270264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5" name="Freeform 94"/>
            <p:cNvSpPr>
              <a:spLocks/>
            </p:cNvSpPr>
            <p:nvPr/>
          </p:nvSpPr>
          <p:spPr bwMode="auto">
            <a:xfrm>
              <a:off x="6300747" y="3141332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6" name="Freeform 95"/>
            <p:cNvSpPr>
              <a:spLocks/>
            </p:cNvSpPr>
            <p:nvPr/>
          </p:nvSpPr>
          <p:spPr bwMode="auto">
            <a:xfrm rot="-1209519">
              <a:off x="6425000" y="3171305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7" name="Freeform 96"/>
            <p:cNvSpPr>
              <a:spLocks/>
            </p:cNvSpPr>
            <p:nvPr/>
          </p:nvSpPr>
          <p:spPr bwMode="auto">
            <a:xfrm rot="6941094">
              <a:off x="6357848" y="312936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8" name="Freeform 97"/>
            <p:cNvSpPr>
              <a:spLocks/>
            </p:cNvSpPr>
            <p:nvPr/>
          </p:nvSpPr>
          <p:spPr bwMode="auto">
            <a:xfrm rot="6941094">
              <a:off x="4848495" y="3882229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79" name="Freeform 98"/>
            <p:cNvSpPr>
              <a:spLocks/>
            </p:cNvSpPr>
            <p:nvPr/>
          </p:nvSpPr>
          <p:spPr bwMode="auto">
            <a:xfrm>
              <a:off x="4809787" y="3699373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0" name="Freeform 99"/>
            <p:cNvSpPr>
              <a:spLocks/>
            </p:cNvSpPr>
            <p:nvPr/>
          </p:nvSpPr>
          <p:spPr bwMode="auto">
            <a:xfrm rot="5400000">
              <a:off x="4979285" y="37599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1" name="Freeform 100"/>
            <p:cNvSpPr>
              <a:spLocks/>
            </p:cNvSpPr>
            <p:nvPr/>
          </p:nvSpPr>
          <p:spPr bwMode="auto">
            <a:xfrm rot="-1209519">
              <a:off x="4899707" y="3779571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2" name="Freeform 101"/>
            <p:cNvSpPr>
              <a:spLocks/>
            </p:cNvSpPr>
            <p:nvPr/>
          </p:nvSpPr>
          <p:spPr bwMode="auto">
            <a:xfrm>
              <a:off x="5987661" y="325231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3" name="Freeform 102"/>
            <p:cNvSpPr>
              <a:spLocks/>
            </p:cNvSpPr>
            <p:nvPr/>
          </p:nvSpPr>
          <p:spPr bwMode="auto">
            <a:xfrm rot="-6428723">
              <a:off x="6335364" y="329907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4" name="Freeform 103"/>
            <p:cNvSpPr>
              <a:spLocks/>
            </p:cNvSpPr>
            <p:nvPr/>
          </p:nvSpPr>
          <p:spPr bwMode="auto">
            <a:xfrm>
              <a:off x="6215731" y="3365723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5" name="Freeform 104"/>
            <p:cNvSpPr>
              <a:spLocks/>
            </p:cNvSpPr>
            <p:nvPr/>
          </p:nvSpPr>
          <p:spPr bwMode="auto">
            <a:xfrm>
              <a:off x="6162597" y="3215049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6" name="Freeform 105"/>
            <p:cNvSpPr>
              <a:spLocks/>
            </p:cNvSpPr>
            <p:nvPr/>
          </p:nvSpPr>
          <p:spPr bwMode="auto">
            <a:xfrm>
              <a:off x="6335894" y="3656715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7" name="Freeform 562"/>
            <p:cNvSpPr>
              <a:spLocks/>
            </p:cNvSpPr>
            <p:nvPr/>
          </p:nvSpPr>
          <p:spPr bwMode="auto">
            <a:xfrm rot="5400000">
              <a:off x="4955152" y="309076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8" name="Freeform 40"/>
            <p:cNvSpPr>
              <a:spLocks/>
            </p:cNvSpPr>
            <p:nvPr/>
          </p:nvSpPr>
          <p:spPr bwMode="auto">
            <a:xfrm>
              <a:off x="5010867" y="327115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89" name="Freeform 44"/>
            <p:cNvSpPr>
              <a:spLocks/>
            </p:cNvSpPr>
            <p:nvPr/>
          </p:nvSpPr>
          <p:spPr bwMode="auto">
            <a:xfrm rot="6941094">
              <a:off x="4846028" y="3290377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0" name="Freeform 89"/>
            <p:cNvSpPr>
              <a:spLocks/>
            </p:cNvSpPr>
            <p:nvPr/>
          </p:nvSpPr>
          <p:spPr bwMode="auto">
            <a:xfrm>
              <a:off x="5086073" y="299087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1" name="Freeform 90"/>
            <p:cNvSpPr>
              <a:spLocks/>
            </p:cNvSpPr>
            <p:nvPr/>
          </p:nvSpPr>
          <p:spPr bwMode="auto">
            <a:xfrm rot="5400000">
              <a:off x="5255162" y="305099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2" name="Freeform 91"/>
            <p:cNvSpPr>
              <a:spLocks/>
            </p:cNvSpPr>
            <p:nvPr/>
          </p:nvSpPr>
          <p:spPr bwMode="auto">
            <a:xfrm rot="-1209519">
              <a:off x="5300247" y="2917154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3" name="Freeform 92"/>
            <p:cNvSpPr>
              <a:spLocks/>
            </p:cNvSpPr>
            <p:nvPr/>
          </p:nvSpPr>
          <p:spPr bwMode="auto">
            <a:xfrm rot="-6428723">
              <a:off x="5130500" y="307733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4" name="Freeform 93"/>
            <p:cNvSpPr>
              <a:spLocks/>
            </p:cNvSpPr>
            <p:nvPr/>
          </p:nvSpPr>
          <p:spPr bwMode="auto">
            <a:xfrm rot="6941094">
              <a:off x="5152983" y="2906000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95" name="Freeform 106"/>
            <p:cNvSpPr>
              <a:spLocks/>
            </p:cNvSpPr>
            <p:nvPr/>
          </p:nvSpPr>
          <p:spPr bwMode="auto">
            <a:xfrm rot="6941094">
              <a:off x="5153389" y="27978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572" name="Arc 571"/>
          <p:cNvSpPr/>
          <p:nvPr/>
        </p:nvSpPr>
        <p:spPr bwMode="auto">
          <a:xfrm rot="16830921">
            <a:off x="6696076" y="3305175"/>
            <a:ext cx="2171700" cy="2238375"/>
          </a:xfrm>
          <a:prstGeom prst="arc">
            <a:avLst>
              <a:gd name="adj1" fmla="val 20194670"/>
              <a:gd name="adj2" fmla="val 0"/>
            </a:avLst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573" name="Arc 572"/>
          <p:cNvSpPr/>
          <p:nvPr/>
        </p:nvSpPr>
        <p:spPr bwMode="auto">
          <a:xfrm rot="10800000" flipH="1">
            <a:off x="6810375" y="1476375"/>
            <a:ext cx="2171700" cy="2238375"/>
          </a:xfrm>
          <a:prstGeom prst="arc">
            <a:avLst>
              <a:gd name="adj1" fmla="val 20194670"/>
              <a:gd name="adj2" fmla="val 0"/>
            </a:avLst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212" name="Freeform 211"/>
          <p:cNvSpPr/>
          <p:nvPr/>
        </p:nvSpPr>
        <p:spPr bwMode="auto">
          <a:xfrm rot="19396719">
            <a:off x="6372225" y="3305175"/>
            <a:ext cx="1000125" cy="46038"/>
          </a:xfrm>
          <a:custGeom>
            <a:avLst/>
            <a:gdLst>
              <a:gd name="connsiteX0" fmla="*/ 152400 w 1000125"/>
              <a:gd name="connsiteY0" fmla="*/ 9525 h 390525"/>
              <a:gd name="connsiteX1" fmla="*/ 819150 w 1000125"/>
              <a:gd name="connsiteY1" fmla="*/ 0 h 390525"/>
              <a:gd name="connsiteX2" fmla="*/ 1000125 w 1000125"/>
              <a:gd name="connsiteY2" fmla="*/ 209550 h 390525"/>
              <a:gd name="connsiteX3" fmla="*/ 819150 w 1000125"/>
              <a:gd name="connsiteY3" fmla="*/ 381000 h 390525"/>
              <a:gd name="connsiteX4" fmla="*/ 171450 w 1000125"/>
              <a:gd name="connsiteY4" fmla="*/ 390525 h 390525"/>
              <a:gd name="connsiteX5" fmla="*/ 0 w 1000125"/>
              <a:gd name="connsiteY5" fmla="*/ 228600 h 390525"/>
              <a:gd name="connsiteX6" fmla="*/ 152400 w 1000125"/>
              <a:gd name="connsiteY6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90525">
                <a:moveTo>
                  <a:pt x="152400" y="9525"/>
                </a:moveTo>
                <a:lnTo>
                  <a:pt x="819150" y="0"/>
                </a:lnTo>
                <a:lnTo>
                  <a:pt x="1000125" y="209550"/>
                </a:lnTo>
                <a:lnTo>
                  <a:pt x="819150" y="381000"/>
                </a:lnTo>
                <a:lnTo>
                  <a:pt x="171450" y="390525"/>
                </a:lnTo>
                <a:lnTo>
                  <a:pt x="0" y="228600"/>
                </a:lnTo>
                <a:lnTo>
                  <a:pt x="152400" y="9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213" name="Freeform 212"/>
          <p:cNvSpPr/>
          <p:nvPr/>
        </p:nvSpPr>
        <p:spPr bwMode="auto">
          <a:xfrm rot="21447503">
            <a:off x="6505575" y="3676650"/>
            <a:ext cx="1000125" cy="46038"/>
          </a:xfrm>
          <a:custGeom>
            <a:avLst/>
            <a:gdLst>
              <a:gd name="connsiteX0" fmla="*/ 152400 w 1000125"/>
              <a:gd name="connsiteY0" fmla="*/ 9525 h 390525"/>
              <a:gd name="connsiteX1" fmla="*/ 819150 w 1000125"/>
              <a:gd name="connsiteY1" fmla="*/ 0 h 390525"/>
              <a:gd name="connsiteX2" fmla="*/ 1000125 w 1000125"/>
              <a:gd name="connsiteY2" fmla="*/ 209550 h 390525"/>
              <a:gd name="connsiteX3" fmla="*/ 819150 w 1000125"/>
              <a:gd name="connsiteY3" fmla="*/ 381000 h 390525"/>
              <a:gd name="connsiteX4" fmla="*/ 171450 w 1000125"/>
              <a:gd name="connsiteY4" fmla="*/ 390525 h 390525"/>
              <a:gd name="connsiteX5" fmla="*/ 0 w 1000125"/>
              <a:gd name="connsiteY5" fmla="*/ 228600 h 390525"/>
              <a:gd name="connsiteX6" fmla="*/ 152400 w 1000125"/>
              <a:gd name="connsiteY6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90525">
                <a:moveTo>
                  <a:pt x="152400" y="9525"/>
                </a:moveTo>
                <a:lnTo>
                  <a:pt x="819150" y="0"/>
                </a:lnTo>
                <a:lnTo>
                  <a:pt x="1000125" y="209550"/>
                </a:lnTo>
                <a:lnTo>
                  <a:pt x="819150" y="381000"/>
                </a:lnTo>
                <a:lnTo>
                  <a:pt x="171450" y="390525"/>
                </a:lnTo>
                <a:lnTo>
                  <a:pt x="0" y="228600"/>
                </a:lnTo>
                <a:lnTo>
                  <a:pt x="152400" y="9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3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96075" y="4968875"/>
            <a:ext cx="11350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3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20063" y="5238750"/>
            <a:ext cx="1176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F:\topaz_dc_chip_zoo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5775" y="4883150"/>
            <a:ext cx="9413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3" descr="F:\images_slash_IMG_3848_dot_JPG_w200_h2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41625" y="4943475"/>
            <a:ext cx="855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2" descr="F:\images_slash_cat_crystalformer_xl_dot_jpg_w570_h1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2025" y="5346700"/>
            <a:ext cx="517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81413" y="5795963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2" name="Picture 17" descr="C:\Users\Patrick\Documents\write up\Figures\Fig 8.T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6400" y="795338"/>
            <a:ext cx="87344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89075" y="1893888"/>
            <a:ext cx="676116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5400" y="1025525"/>
            <a:ext cx="6680200" cy="227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i="1" dirty="0" smtClean="0">
                <a:latin typeface="+mn-lt"/>
                <a:cs typeface="+mn-cs"/>
              </a:rPr>
              <a:t>Soaking experiments</a:t>
            </a:r>
          </a:p>
          <a:p>
            <a:pPr eaLnBrk="0" hangingPunct="0">
              <a:defRPr/>
            </a:pPr>
            <a:endParaRPr lang="en-US" sz="2400" i="1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 smtClean="0">
                <a:latin typeface="+mn-lt"/>
                <a:cs typeface="+mn-cs"/>
              </a:rPr>
              <a:t>You need a good supply of wells with about 5 crystals per drop</a:t>
            </a:r>
          </a:p>
          <a:p>
            <a:pPr eaLnBrk="0" hangingPunct="0">
              <a:defRPr/>
            </a:pPr>
            <a:endParaRPr lang="en-US" sz="2000" i="1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i="1" dirty="0" smtClean="0">
                <a:latin typeface="+mn-lt"/>
                <a:cs typeface="+mn-cs"/>
              </a:rPr>
              <a:t>Seeding with diluted seed stock is “the only reliable way” to achieve this</a:t>
            </a:r>
            <a:endParaRPr lang="en-US" sz="20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New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41938" y="1450975"/>
            <a:ext cx="3506787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endParaRPr lang="en-US" sz="2200" dirty="0">
              <a:latin typeface="+mn-lt"/>
              <a:cs typeface="+mn-cs"/>
            </a:endParaRPr>
          </a:p>
          <a:p>
            <a:pPr marL="514350" indent="-514350" eaLnBrk="0" hangingPunct="0">
              <a:buFontTx/>
              <a:buAutoNum type="arabicPeriod" startAt="2"/>
              <a:defRPr/>
            </a:pPr>
            <a:r>
              <a:rPr lang="en-GB" sz="2400" dirty="0">
                <a:latin typeface="+mn-lt"/>
                <a:cs typeface="+mn-cs"/>
              </a:rPr>
              <a:t>TTT</a:t>
            </a:r>
          </a:p>
        </p:txBody>
      </p:sp>
      <p:pic>
        <p:nvPicPr>
          <p:cNvPr id="78852" name="Picture 2" descr="C:\Users\Patrick\Documents\Powerpoint\V6 Landscap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8263" y="1300163"/>
            <a:ext cx="7094537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73725" y="1200150"/>
            <a:ext cx="3506788" cy="5093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Microseeding:</a:t>
            </a: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tabLst>
                <a:tab pos="982663" algn="l"/>
              </a:tabLst>
              <a:defRPr/>
            </a:pPr>
            <a:r>
              <a:rPr lang="en-US" sz="1600" dirty="0">
                <a:latin typeface="+mn-lt"/>
                <a:cs typeface="+mn-cs"/>
              </a:rPr>
              <a:t>A1: </a:t>
            </a:r>
            <a:r>
              <a:rPr lang="en-US" sz="1600" dirty="0" smtClean="0">
                <a:latin typeface="+mn-lt"/>
                <a:cs typeface="+mn-cs"/>
              </a:rPr>
              <a:t>100%</a:t>
            </a:r>
            <a:r>
              <a:rPr lang="en-US" sz="1600" dirty="0">
                <a:latin typeface="+mn-lt"/>
                <a:cs typeface="+mn-cs"/>
              </a:rPr>
              <a:t>	</a:t>
            </a:r>
            <a:r>
              <a:rPr lang="en-US" sz="1600" dirty="0" smtClean="0">
                <a:latin typeface="+mn-lt"/>
                <a:cs typeface="+mn-cs"/>
              </a:rPr>
              <a:t>seed </a:t>
            </a:r>
            <a:r>
              <a:rPr lang="en-US" sz="1600" dirty="0">
                <a:latin typeface="+mn-lt"/>
                <a:cs typeface="+mn-cs"/>
              </a:rPr>
              <a:t>stock</a:t>
            </a:r>
          </a:p>
          <a:p>
            <a:pPr marL="185738" indent="-185738" eaLnBrk="0" hangingPunct="0">
              <a:spcAft>
                <a:spcPts val="600"/>
              </a:spcAft>
              <a:tabLst>
                <a:tab pos="982663" algn="l"/>
              </a:tabLst>
              <a:defRPr/>
            </a:pPr>
            <a:r>
              <a:rPr lang="en-US" sz="1600" dirty="0">
                <a:latin typeface="+mn-lt"/>
                <a:cs typeface="+mn-cs"/>
              </a:rPr>
              <a:t>A2: </a:t>
            </a:r>
            <a:r>
              <a:rPr lang="en-US" sz="1600" dirty="0" smtClean="0">
                <a:latin typeface="+mn-lt"/>
                <a:cs typeface="+mn-cs"/>
              </a:rPr>
              <a:t>25%	seed </a:t>
            </a:r>
            <a:r>
              <a:rPr lang="en-US" sz="1600" dirty="0">
                <a:latin typeface="+mn-lt"/>
                <a:cs typeface="+mn-cs"/>
              </a:rPr>
              <a:t>stock</a:t>
            </a:r>
          </a:p>
          <a:p>
            <a:pPr marL="185738" indent="-185738" eaLnBrk="0" hangingPunct="0">
              <a:spcAft>
                <a:spcPts val="600"/>
              </a:spcAft>
              <a:tabLst>
                <a:tab pos="982663" algn="l"/>
              </a:tabLst>
              <a:defRPr/>
            </a:pPr>
            <a:r>
              <a:rPr lang="en-US" sz="1600" dirty="0">
                <a:latin typeface="+mn-lt"/>
                <a:cs typeface="+mn-cs"/>
              </a:rPr>
              <a:t>A3: </a:t>
            </a:r>
            <a:r>
              <a:rPr lang="en-US" sz="1600" dirty="0" smtClean="0">
                <a:latin typeface="+mn-lt"/>
                <a:cs typeface="+mn-cs"/>
              </a:rPr>
              <a:t>6.3%	seed </a:t>
            </a:r>
            <a:r>
              <a:rPr lang="en-US" sz="1600" dirty="0">
                <a:latin typeface="+mn-lt"/>
                <a:cs typeface="+mn-cs"/>
              </a:rPr>
              <a:t>stock</a:t>
            </a:r>
          </a:p>
          <a:p>
            <a:pPr marL="185738" indent="-185738" eaLnBrk="0" hangingPunct="0">
              <a:spcAft>
                <a:spcPts val="600"/>
              </a:spcAft>
              <a:tabLst>
                <a:tab pos="982663" algn="l"/>
              </a:tabLst>
              <a:defRPr/>
            </a:pPr>
            <a:r>
              <a:rPr lang="en-US" sz="1600" dirty="0">
                <a:latin typeface="+mn-lt"/>
                <a:cs typeface="+mn-cs"/>
              </a:rPr>
              <a:t>A4: </a:t>
            </a:r>
            <a:r>
              <a:rPr lang="en-US" sz="1600" dirty="0" smtClean="0">
                <a:latin typeface="+mn-lt"/>
                <a:cs typeface="+mn-cs"/>
              </a:rPr>
              <a:t>1.6%	seed </a:t>
            </a:r>
            <a:r>
              <a:rPr lang="en-US" sz="1600" dirty="0">
                <a:latin typeface="+mn-lt"/>
                <a:cs typeface="+mn-cs"/>
              </a:rPr>
              <a:t>stock</a:t>
            </a:r>
          </a:p>
          <a:p>
            <a:pPr marL="185738" indent="-185738" eaLnBrk="0" hangingPunct="0">
              <a:spcAft>
                <a:spcPts val="600"/>
              </a:spcAft>
              <a:tabLst>
                <a:tab pos="982663" algn="l"/>
              </a:tabLst>
              <a:defRPr/>
            </a:pPr>
            <a:r>
              <a:rPr lang="en-US" sz="1600" dirty="0">
                <a:latin typeface="+mn-lt"/>
                <a:cs typeface="+mn-cs"/>
              </a:rPr>
              <a:t>A5: </a:t>
            </a:r>
            <a:r>
              <a:rPr lang="en-US" sz="1600" dirty="0" smtClean="0">
                <a:latin typeface="+mn-lt"/>
                <a:cs typeface="+mn-cs"/>
              </a:rPr>
              <a:t>0.4%	seed </a:t>
            </a:r>
            <a:r>
              <a:rPr lang="en-US" sz="1600" dirty="0">
                <a:latin typeface="+mn-lt"/>
                <a:cs typeface="+mn-cs"/>
              </a:rPr>
              <a:t>stock</a:t>
            </a:r>
          </a:p>
          <a:p>
            <a:pPr marL="185738" indent="-185738" eaLnBrk="0" hangingPunct="0">
              <a:spcAft>
                <a:spcPts val="600"/>
              </a:spcAft>
              <a:tabLst>
                <a:tab pos="982663" algn="l"/>
              </a:tabLst>
              <a:defRPr/>
            </a:pPr>
            <a:r>
              <a:rPr lang="en-US" sz="1600" dirty="0">
                <a:latin typeface="+mn-lt"/>
                <a:cs typeface="+mn-cs"/>
              </a:rPr>
              <a:t>A6:  </a:t>
            </a:r>
            <a:r>
              <a:rPr lang="en-US" sz="1600" dirty="0" smtClean="0">
                <a:latin typeface="+mn-lt"/>
                <a:cs typeface="+mn-cs"/>
              </a:rPr>
              <a:t>0.1%	seed </a:t>
            </a:r>
            <a:r>
              <a:rPr lang="en-US" sz="1600" dirty="0">
                <a:latin typeface="+mn-lt"/>
                <a:cs typeface="+mn-cs"/>
              </a:rPr>
              <a:t>stock</a:t>
            </a:r>
          </a:p>
          <a:p>
            <a:pPr marL="185738" lvl="0" indent="-185738" eaLnBrk="0" hangingPunct="0">
              <a:spcAft>
                <a:spcPts val="600"/>
              </a:spcAft>
              <a:tabLst>
                <a:tab pos="1165225" algn="l"/>
              </a:tabLst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A7:  0.02%	seed stock</a:t>
            </a:r>
          </a:p>
          <a:p>
            <a:pPr marL="185738" lvl="0" indent="-185738" eaLnBrk="0" hangingPunct="0">
              <a:spcAft>
                <a:spcPts val="600"/>
              </a:spcAft>
              <a:tabLst>
                <a:tab pos="1165225" algn="l"/>
              </a:tabLst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</a:rPr>
              <a:t>A8:  0.006%	seed stock</a:t>
            </a:r>
          </a:p>
          <a:p>
            <a:pPr marL="185738" indent="-185738" defTabSz="3494088" eaLnBrk="0" hangingPunct="0">
              <a:spcAft>
                <a:spcPts val="600"/>
              </a:spcAft>
              <a:tabLst>
                <a:tab pos="1165225" algn="l"/>
              </a:tabLst>
              <a:defRPr/>
            </a:pPr>
            <a:r>
              <a:rPr lang="en-US" sz="1600" dirty="0" smtClean="0">
                <a:latin typeface="+mn-lt"/>
                <a:cs typeface="+mn-cs"/>
              </a:rPr>
              <a:t>A9:  0.002%	seed stock</a:t>
            </a: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79876" name="Picture 2" descr="C:\Users\Patrick\Documents\Powerpoint\Combinatorial Optimization plat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263" y="1398588"/>
            <a:ext cx="48133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21279" y="1306902"/>
          <a:ext cx="7236125" cy="455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09823" y="1881635"/>
            <a:ext cx="2478237" cy="2231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Or test up to 12 inhibitors or </a:t>
            </a:r>
            <a:r>
              <a:rPr lang="en-US" sz="2000" dirty="0" err="1" smtClean="0">
                <a:latin typeface="+mn-lt"/>
                <a:cs typeface="+mn-cs"/>
              </a:rPr>
              <a:t>ligands</a:t>
            </a:r>
            <a:endParaRPr lang="en-US" sz="20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79876" name="Picture 2" descr="C:\Users\Patrick\Documents\Powerpoint\Combinatorial Optimization plat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263" y="1398588"/>
            <a:ext cx="48133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4291" y="1477090"/>
            <a:ext cx="1550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A third use -</a:t>
            </a:r>
          </a:p>
        </p:txBody>
      </p:sp>
      <p:pic>
        <p:nvPicPr>
          <p:cNvPr id="2" name="Picture 2" descr="J:\Documents\Powerpoint\Crystal reshuffling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2028" y="2297114"/>
            <a:ext cx="8900660" cy="2326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5441" y="1653178"/>
            <a:ext cx="2173857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+mn-lt"/>
                <a:cs typeface="+mn-cs"/>
              </a:rPr>
              <a:t>PEG4000, MgCl2, </a:t>
            </a:r>
            <a:r>
              <a:rPr lang="en-US" sz="1600" dirty="0" smtClean="0">
                <a:latin typeface="+mn-lt"/>
                <a:cs typeface="+mn-cs"/>
              </a:rPr>
              <a:t>citrate </a:t>
            </a:r>
            <a:r>
              <a:rPr lang="en-US" sz="1600" dirty="0">
                <a:latin typeface="+mn-lt"/>
                <a:cs typeface="+mn-cs"/>
              </a:rPr>
              <a:t>pH5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4" name="Picture 2" descr="C:\Users\Patrick\Documents\Powerpoint\CrystalReshuffl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525" y="2919015"/>
            <a:ext cx="8701088" cy="217646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8307" y="1980973"/>
            <a:ext cx="2173857" cy="1461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1600" dirty="0" smtClean="0">
                <a:latin typeface="+mn-lt"/>
                <a:cs typeface="+mn-cs"/>
              </a:rPr>
              <a:t>PEG600</a:t>
            </a:r>
            <a:r>
              <a:rPr lang="en-US" sz="1600" dirty="0">
                <a:latin typeface="+mn-lt"/>
                <a:cs typeface="+mn-cs"/>
              </a:rPr>
              <a:t>, CaCl2, TRIS pH8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660" y="2300161"/>
            <a:ext cx="2173857" cy="1138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sz="1600" dirty="0" smtClean="0">
                <a:latin typeface="+mn-lt"/>
                <a:cs typeface="+mn-cs"/>
              </a:rPr>
              <a:t>NaCl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 err="1">
                <a:latin typeface="+mn-lt"/>
                <a:cs typeface="+mn-cs"/>
              </a:rPr>
              <a:t>i</a:t>
            </a:r>
            <a:r>
              <a:rPr lang="en-US" sz="1600" dirty="0" err="1" smtClean="0">
                <a:latin typeface="+mn-lt"/>
                <a:cs typeface="+mn-cs"/>
              </a:rPr>
              <a:t>midazole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pH6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73725" y="1200150"/>
            <a:ext cx="3506788" cy="4893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Original hits:</a:t>
            </a: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PEG4000, MgCl2, 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citrate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pH5</a:t>
            </a: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PEG600, CaCl2, TRIS pH8</a:t>
            </a: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NaCl,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</a:rPr>
              <a:t>imidazole</a:t>
            </a:r>
            <a:r>
              <a:rPr lang="en-US" sz="1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pH6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P1, P2:  PEG4000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P3, P4:  PEG600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P5, P6:  NaCl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A1:  MgCl2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A2:  MgCl2 + Citrate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A3:  CaCl2 etc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.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.</a:t>
            </a: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75780" name="Picture 2" descr="C:\Users\Patrick\Documents\Powerpoint\Combinatorial Optimization plat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263" y="1398588"/>
            <a:ext cx="48133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73725" y="1200150"/>
            <a:ext cx="3506788" cy="5355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Original hits:</a:t>
            </a: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2"/>
                </a:solidFill>
                <a:latin typeface="Arial"/>
              </a:rPr>
              <a:t>PEG4000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, MgCl2, Citrate pH5</a:t>
            </a: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PEG600, </a:t>
            </a:r>
            <a:r>
              <a:rPr lang="en-US" sz="1400" dirty="0">
                <a:solidFill>
                  <a:schemeClr val="tx2"/>
                </a:solidFill>
                <a:latin typeface="Arial"/>
              </a:rPr>
              <a:t>CaCl2</a:t>
            </a:r>
            <a:r>
              <a:rPr lang="en-US" sz="1400" dirty="0">
                <a:solidFill>
                  <a:srgbClr val="FFFFFF"/>
                </a:solidFill>
                <a:latin typeface="Arial"/>
              </a:rPr>
              <a:t>, TRIS pH8</a:t>
            </a: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NaCl, </a:t>
            </a:r>
            <a:r>
              <a:rPr lang="en-US" sz="1400" dirty="0" err="1">
                <a:solidFill>
                  <a:schemeClr val="tx2"/>
                </a:solidFill>
                <a:latin typeface="Arial"/>
              </a:rPr>
              <a:t>Imidazole</a:t>
            </a:r>
            <a:r>
              <a:rPr lang="en-US" sz="1400" dirty="0">
                <a:solidFill>
                  <a:schemeClr val="tx2"/>
                </a:solidFill>
                <a:latin typeface="Arial"/>
              </a:rPr>
              <a:t> pH6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P1, P2:  PEG4000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P3, P4:  PEG600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P5, P6:  NaCl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A1:  MgCl2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A2:  MgCl2 + Citrate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A3:  CaCl2 etc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600" i="1" dirty="0" smtClean="0">
                <a:latin typeface="+mn-lt"/>
                <a:cs typeface="+mn-cs"/>
              </a:rPr>
              <a:t>Ingredients can be reshuffled!</a:t>
            </a:r>
          </a:p>
          <a:p>
            <a:pPr eaLnBrk="0" hangingPunct="0">
              <a:spcAft>
                <a:spcPts val="0"/>
              </a:spcAft>
              <a:defRPr/>
            </a:pPr>
            <a:r>
              <a:rPr lang="en-US" sz="1600" i="1" dirty="0" smtClean="0">
                <a:latin typeface="+mn-lt"/>
                <a:cs typeface="+mn-cs"/>
              </a:rPr>
              <a:t>This is equivalent to a “targeted screen”.  Yellow indicates the best combination above.</a:t>
            </a: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76804" name="Picture 2" descr="C:\Users\Patrick\Documents\Powerpoint\Combinatorial Optimization plate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263" y="1398588"/>
            <a:ext cx="48133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233363" y="0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Protein crystallization</a:t>
            </a:r>
            <a:endParaRPr lang="en-US" sz="2000" u="sng"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22663" y="819150"/>
            <a:ext cx="2771775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Step 1: screening with random solutions that have given crystals before   x 96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     Step 1.5: random</a:t>
            </a:r>
          </a:p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     microseeding</a:t>
            </a: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n-lt"/>
                <a:cs typeface="+mn-cs"/>
              </a:rPr>
              <a:t>Step 2: optimization by making small changes</a:t>
            </a: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7025" y="3111500"/>
            <a:ext cx="2071688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latin typeface="+mn-lt"/>
                <a:cs typeface="+mn-cs"/>
              </a:rPr>
              <a:t>Modify your protein or make a new construct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7513" y="755650"/>
            <a:ext cx="258603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Patrick\Downloads\ballbox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9450" y="4662488"/>
            <a:ext cx="20383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 6"/>
          <p:cNvSpPr/>
          <p:nvPr/>
        </p:nvSpPr>
        <p:spPr bwMode="auto">
          <a:xfrm>
            <a:off x="3152775" y="17811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8" name="Arc 7"/>
          <p:cNvSpPr/>
          <p:nvPr/>
        </p:nvSpPr>
        <p:spPr bwMode="auto">
          <a:xfrm rot="1730805">
            <a:off x="3076575" y="32194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9" name="Arc 8"/>
          <p:cNvSpPr/>
          <p:nvPr/>
        </p:nvSpPr>
        <p:spPr bwMode="auto">
          <a:xfrm rot="10599192">
            <a:off x="2314575" y="3190875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10" name="Arc 9"/>
          <p:cNvSpPr/>
          <p:nvPr/>
        </p:nvSpPr>
        <p:spPr bwMode="auto">
          <a:xfrm rot="13391987">
            <a:off x="2181225" y="1847850"/>
            <a:ext cx="2171700" cy="2238375"/>
          </a:xfrm>
          <a:prstGeom prst="arc">
            <a:avLst>
              <a:gd name="adj1" fmla="val 19572971"/>
              <a:gd name="adj2" fmla="val 0"/>
            </a:avLst>
          </a:prstGeom>
          <a:noFill/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grpSp>
        <p:nvGrpSpPr>
          <p:cNvPr id="14347" name="Group 373"/>
          <p:cNvGrpSpPr>
            <a:grpSpLocks/>
          </p:cNvGrpSpPr>
          <p:nvPr/>
        </p:nvGrpSpPr>
        <p:grpSpPr bwMode="auto">
          <a:xfrm>
            <a:off x="8153400" y="3019425"/>
            <a:ext cx="476250" cy="428625"/>
            <a:chOff x="4591050" y="2362485"/>
            <a:chExt cx="1889537" cy="1666589"/>
          </a:xfrm>
        </p:grpSpPr>
        <p:sp>
          <p:nvSpPr>
            <p:cNvPr id="14486" name="Freeform 9"/>
            <p:cNvSpPr>
              <a:spLocks/>
            </p:cNvSpPr>
            <p:nvPr/>
          </p:nvSpPr>
          <p:spPr bwMode="auto">
            <a:xfrm>
              <a:off x="4591050" y="2407876"/>
              <a:ext cx="434070" cy="409088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7" name="Freeform 12"/>
            <p:cNvSpPr>
              <a:spLocks/>
            </p:cNvSpPr>
            <p:nvPr/>
          </p:nvSpPr>
          <p:spPr bwMode="auto">
            <a:xfrm rot="-6428723">
              <a:off x="5353511" y="3042378"/>
              <a:ext cx="430960" cy="41281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8" name="Freeform 17"/>
            <p:cNvSpPr>
              <a:spLocks/>
            </p:cNvSpPr>
            <p:nvPr/>
          </p:nvSpPr>
          <p:spPr bwMode="auto">
            <a:xfrm rot="5400000">
              <a:off x="6218622" y="275901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9" name="Freeform 18"/>
            <p:cNvSpPr>
              <a:spLocks/>
            </p:cNvSpPr>
            <p:nvPr/>
          </p:nvSpPr>
          <p:spPr bwMode="auto">
            <a:xfrm rot="-1209519">
              <a:off x="6037273" y="2872981"/>
              <a:ext cx="129158" cy="14338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0" name="Freeform 24"/>
            <p:cNvSpPr>
              <a:spLocks/>
            </p:cNvSpPr>
            <p:nvPr/>
          </p:nvSpPr>
          <p:spPr bwMode="auto">
            <a:xfrm rot="-1209519">
              <a:off x="4900525" y="3504145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1" name="Freeform 26"/>
            <p:cNvSpPr>
              <a:spLocks/>
            </p:cNvSpPr>
            <p:nvPr/>
          </p:nvSpPr>
          <p:spPr bwMode="auto">
            <a:xfrm rot="6941094">
              <a:off x="4958437" y="3891614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2" name="Freeform 28"/>
            <p:cNvSpPr>
              <a:spLocks/>
            </p:cNvSpPr>
            <p:nvPr/>
          </p:nvSpPr>
          <p:spPr bwMode="auto">
            <a:xfrm>
              <a:off x="4626676" y="3748788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3" name="Freeform 29"/>
            <p:cNvSpPr>
              <a:spLocks/>
            </p:cNvSpPr>
            <p:nvPr/>
          </p:nvSpPr>
          <p:spPr bwMode="auto">
            <a:xfrm rot="5400000">
              <a:off x="5973636" y="3393519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4" name="Freeform 31"/>
            <p:cNvSpPr>
              <a:spLocks/>
            </p:cNvSpPr>
            <p:nvPr/>
          </p:nvSpPr>
          <p:spPr bwMode="auto">
            <a:xfrm rot="-6428723">
              <a:off x="5100267" y="3740538"/>
              <a:ext cx="151484" cy="122619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5" name="Freeform 383"/>
            <p:cNvSpPr>
              <a:spLocks/>
            </p:cNvSpPr>
            <p:nvPr/>
          </p:nvSpPr>
          <p:spPr bwMode="auto">
            <a:xfrm>
              <a:off x="5150043" y="3292531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6" name="Freeform 384"/>
            <p:cNvSpPr>
              <a:spLocks/>
            </p:cNvSpPr>
            <p:nvPr/>
          </p:nvSpPr>
          <p:spPr bwMode="auto">
            <a:xfrm rot="-1209519">
              <a:off x="5426449" y="2362485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7" name="Freeform 385"/>
            <p:cNvSpPr>
              <a:spLocks/>
            </p:cNvSpPr>
            <p:nvPr/>
          </p:nvSpPr>
          <p:spPr bwMode="auto">
            <a:xfrm rot="6941094">
              <a:off x="4637021" y="318925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8" name="Freeform 41"/>
            <p:cNvSpPr>
              <a:spLocks/>
            </p:cNvSpPr>
            <p:nvPr/>
          </p:nvSpPr>
          <p:spPr bwMode="auto">
            <a:xfrm rot="5400000">
              <a:off x="5828412" y="337534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99" name="Freeform 42"/>
            <p:cNvSpPr>
              <a:spLocks/>
            </p:cNvSpPr>
            <p:nvPr/>
          </p:nvSpPr>
          <p:spPr bwMode="auto">
            <a:xfrm rot="-1209519">
              <a:off x="5301273" y="350234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0" name="Freeform 43"/>
            <p:cNvSpPr>
              <a:spLocks/>
            </p:cNvSpPr>
            <p:nvPr/>
          </p:nvSpPr>
          <p:spPr bwMode="auto">
            <a:xfrm rot="-6428723">
              <a:off x="5293491" y="352472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1" name="Freeform 46"/>
            <p:cNvSpPr>
              <a:spLocks/>
            </p:cNvSpPr>
            <p:nvPr/>
          </p:nvSpPr>
          <p:spPr bwMode="auto">
            <a:xfrm>
              <a:off x="5517899" y="357281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2" name="Freeform 47"/>
            <p:cNvSpPr>
              <a:spLocks/>
            </p:cNvSpPr>
            <p:nvPr/>
          </p:nvSpPr>
          <p:spPr bwMode="auto">
            <a:xfrm rot="5400000">
              <a:off x="5686992" y="363375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3" name="Freeform 48"/>
            <p:cNvSpPr>
              <a:spLocks/>
            </p:cNvSpPr>
            <p:nvPr/>
          </p:nvSpPr>
          <p:spPr bwMode="auto">
            <a:xfrm rot="-1209519">
              <a:off x="5662590" y="3501530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4" name="Freeform 49"/>
            <p:cNvSpPr>
              <a:spLocks/>
            </p:cNvSpPr>
            <p:nvPr/>
          </p:nvSpPr>
          <p:spPr bwMode="auto">
            <a:xfrm rot="-6428723">
              <a:off x="5562326" y="366008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5" name="Freeform 50"/>
            <p:cNvSpPr>
              <a:spLocks/>
            </p:cNvSpPr>
            <p:nvPr/>
          </p:nvSpPr>
          <p:spPr bwMode="auto">
            <a:xfrm rot="6941094">
              <a:off x="5542707" y="34851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6" name="Freeform 52"/>
            <p:cNvSpPr>
              <a:spLocks/>
            </p:cNvSpPr>
            <p:nvPr/>
          </p:nvSpPr>
          <p:spPr bwMode="auto">
            <a:xfrm>
              <a:off x="4751748" y="3496855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7" name="Freeform 53"/>
            <p:cNvSpPr>
              <a:spLocks/>
            </p:cNvSpPr>
            <p:nvPr/>
          </p:nvSpPr>
          <p:spPr bwMode="auto">
            <a:xfrm rot="5400000">
              <a:off x="5044682" y="358574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8" name="Freeform 55"/>
            <p:cNvSpPr>
              <a:spLocks/>
            </p:cNvSpPr>
            <p:nvPr/>
          </p:nvSpPr>
          <p:spPr bwMode="auto">
            <a:xfrm rot="-6428723">
              <a:off x="4796175" y="358331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09" name="Freeform 56"/>
            <p:cNvSpPr>
              <a:spLocks/>
            </p:cNvSpPr>
            <p:nvPr/>
          </p:nvSpPr>
          <p:spPr bwMode="auto">
            <a:xfrm rot="6941094">
              <a:off x="5054491" y="368943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0" name="Freeform 58"/>
            <p:cNvSpPr>
              <a:spLocks/>
            </p:cNvSpPr>
            <p:nvPr/>
          </p:nvSpPr>
          <p:spPr bwMode="auto">
            <a:xfrm>
              <a:off x="6020359" y="314376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1" name="Freeform 59"/>
            <p:cNvSpPr>
              <a:spLocks/>
            </p:cNvSpPr>
            <p:nvPr/>
          </p:nvSpPr>
          <p:spPr bwMode="auto">
            <a:xfrm rot="5400000">
              <a:off x="6424879" y="331163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2" name="Freeform 61"/>
            <p:cNvSpPr>
              <a:spLocks/>
            </p:cNvSpPr>
            <p:nvPr/>
          </p:nvSpPr>
          <p:spPr bwMode="auto">
            <a:xfrm rot="-6428723">
              <a:off x="6255662" y="3242775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3" name="Freeform 63"/>
            <p:cNvSpPr>
              <a:spLocks/>
            </p:cNvSpPr>
            <p:nvPr/>
          </p:nvSpPr>
          <p:spPr bwMode="auto">
            <a:xfrm>
              <a:off x="6136438" y="3309828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4" name="Freeform 65"/>
            <p:cNvSpPr>
              <a:spLocks/>
            </p:cNvSpPr>
            <p:nvPr/>
          </p:nvSpPr>
          <p:spPr bwMode="auto">
            <a:xfrm rot="-1209519">
              <a:off x="5786843" y="3152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5" name="Freeform 66"/>
            <p:cNvSpPr>
              <a:spLocks/>
            </p:cNvSpPr>
            <p:nvPr/>
          </p:nvSpPr>
          <p:spPr bwMode="auto">
            <a:xfrm rot="-6428723">
              <a:off x="5819008" y="308412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6" name="Freeform 68"/>
            <p:cNvSpPr>
              <a:spLocks/>
            </p:cNvSpPr>
            <p:nvPr/>
          </p:nvSpPr>
          <p:spPr bwMode="auto">
            <a:xfrm>
              <a:off x="5786314" y="2951558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7" name="Freeform 70"/>
            <p:cNvSpPr>
              <a:spLocks/>
            </p:cNvSpPr>
            <p:nvPr/>
          </p:nvSpPr>
          <p:spPr bwMode="auto">
            <a:xfrm rot="-1209519">
              <a:off x="6241638" y="2941027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8" name="Freeform 72"/>
            <p:cNvSpPr>
              <a:spLocks/>
            </p:cNvSpPr>
            <p:nvPr/>
          </p:nvSpPr>
          <p:spPr bwMode="auto">
            <a:xfrm rot="6941094">
              <a:off x="5935788" y="2989818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19" name="Freeform 73"/>
            <p:cNvSpPr>
              <a:spLocks/>
            </p:cNvSpPr>
            <p:nvPr/>
          </p:nvSpPr>
          <p:spPr bwMode="auto">
            <a:xfrm>
              <a:off x="5913020" y="2841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0" name="Freeform 79"/>
            <p:cNvSpPr>
              <a:spLocks/>
            </p:cNvSpPr>
            <p:nvPr/>
          </p:nvSpPr>
          <p:spPr bwMode="auto">
            <a:xfrm>
              <a:off x="5668600" y="2730407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1" name="Freeform 80"/>
            <p:cNvSpPr>
              <a:spLocks/>
            </p:cNvSpPr>
            <p:nvPr/>
          </p:nvSpPr>
          <p:spPr bwMode="auto">
            <a:xfrm rot="5400000">
              <a:off x="5837280" y="27917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2" name="Freeform 81"/>
            <p:cNvSpPr>
              <a:spLocks/>
            </p:cNvSpPr>
            <p:nvPr/>
          </p:nvSpPr>
          <p:spPr bwMode="auto">
            <a:xfrm rot="-1209519">
              <a:off x="5792853" y="2761190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3" name="Freeform 82"/>
            <p:cNvSpPr>
              <a:spLocks/>
            </p:cNvSpPr>
            <p:nvPr/>
          </p:nvSpPr>
          <p:spPr bwMode="auto">
            <a:xfrm rot="-6428723">
              <a:off x="5712618" y="281726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4" name="Freeform 83"/>
            <p:cNvSpPr>
              <a:spLocks/>
            </p:cNvSpPr>
            <p:nvPr/>
          </p:nvSpPr>
          <p:spPr bwMode="auto">
            <a:xfrm rot="6941094">
              <a:off x="5726106" y="271884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5" name="Freeform 84"/>
            <p:cNvSpPr>
              <a:spLocks/>
            </p:cNvSpPr>
            <p:nvPr/>
          </p:nvSpPr>
          <p:spPr bwMode="auto">
            <a:xfrm>
              <a:off x="5998853" y="2715016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6" name="Freeform 85"/>
            <p:cNvSpPr>
              <a:spLocks/>
            </p:cNvSpPr>
            <p:nvPr/>
          </p:nvSpPr>
          <p:spPr bwMode="auto">
            <a:xfrm rot="5400000">
              <a:off x="6168351" y="2775553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7" name="Freeform 86"/>
            <p:cNvSpPr>
              <a:spLocks/>
            </p:cNvSpPr>
            <p:nvPr/>
          </p:nvSpPr>
          <p:spPr bwMode="auto">
            <a:xfrm rot="-1209519">
              <a:off x="6123924" y="2744989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8" name="Freeform 87"/>
            <p:cNvSpPr>
              <a:spLocks/>
            </p:cNvSpPr>
            <p:nvPr/>
          </p:nvSpPr>
          <p:spPr bwMode="auto">
            <a:xfrm rot="-6428723">
              <a:off x="6042874" y="2801881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29" name="Freeform 88"/>
            <p:cNvSpPr>
              <a:spLocks/>
            </p:cNvSpPr>
            <p:nvPr/>
          </p:nvSpPr>
          <p:spPr bwMode="auto">
            <a:xfrm rot="6941094">
              <a:off x="6057177" y="270264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0" name="Freeform 94"/>
            <p:cNvSpPr>
              <a:spLocks/>
            </p:cNvSpPr>
            <p:nvPr/>
          </p:nvSpPr>
          <p:spPr bwMode="auto">
            <a:xfrm>
              <a:off x="6300747" y="3141332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1" name="Freeform 95"/>
            <p:cNvSpPr>
              <a:spLocks/>
            </p:cNvSpPr>
            <p:nvPr/>
          </p:nvSpPr>
          <p:spPr bwMode="auto">
            <a:xfrm rot="-1209519">
              <a:off x="6425000" y="3171305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2" name="Freeform 96"/>
            <p:cNvSpPr>
              <a:spLocks/>
            </p:cNvSpPr>
            <p:nvPr/>
          </p:nvSpPr>
          <p:spPr bwMode="auto">
            <a:xfrm rot="6941094">
              <a:off x="6357848" y="312936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3" name="Freeform 97"/>
            <p:cNvSpPr>
              <a:spLocks/>
            </p:cNvSpPr>
            <p:nvPr/>
          </p:nvSpPr>
          <p:spPr bwMode="auto">
            <a:xfrm rot="6941094">
              <a:off x="4848495" y="3882229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4" name="Freeform 98"/>
            <p:cNvSpPr>
              <a:spLocks/>
            </p:cNvSpPr>
            <p:nvPr/>
          </p:nvSpPr>
          <p:spPr bwMode="auto">
            <a:xfrm>
              <a:off x="4809787" y="3699373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5" name="Freeform 99"/>
            <p:cNvSpPr>
              <a:spLocks/>
            </p:cNvSpPr>
            <p:nvPr/>
          </p:nvSpPr>
          <p:spPr bwMode="auto">
            <a:xfrm rot="5400000">
              <a:off x="4979285" y="37599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6" name="Freeform 100"/>
            <p:cNvSpPr>
              <a:spLocks/>
            </p:cNvSpPr>
            <p:nvPr/>
          </p:nvSpPr>
          <p:spPr bwMode="auto">
            <a:xfrm rot="-1209519">
              <a:off x="4899707" y="3779571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7" name="Freeform 101"/>
            <p:cNvSpPr>
              <a:spLocks/>
            </p:cNvSpPr>
            <p:nvPr/>
          </p:nvSpPr>
          <p:spPr bwMode="auto">
            <a:xfrm>
              <a:off x="5987661" y="325231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8" name="Freeform 102"/>
            <p:cNvSpPr>
              <a:spLocks/>
            </p:cNvSpPr>
            <p:nvPr/>
          </p:nvSpPr>
          <p:spPr bwMode="auto">
            <a:xfrm rot="-6428723">
              <a:off x="6335364" y="329907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39" name="Freeform 103"/>
            <p:cNvSpPr>
              <a:spLocks/>
            </p:cNvSpPr>
            <p:nvPr/>
          </p:nvSpPr>
          <p:spPr bwMode="auto">
            <a:xfrm>
              <a:off x="6215731" y="3365723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0" name="Freeform 104"/>
            <p:cNvSpPr>
              <a:spLocks/>
            </p:cNvSpPr>
            <p:nvPr/>
          </p:nvSpPr>
          <p:spPr bwMode="auto">
            <a:xfrm>
              <a:off x="6162597" y="3215049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1" name="Freeform 105"/>
            <p:cNvSpPr>
              <a:spLocks/>
            </p:cNvSpPr>
            <p:nvPr/>
          </p:nvSpPr>
          <p:spPr bwMode="auto">
            <a:xfrm>
              <a:off x="6335894" y="3656715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2" name="Freeform 430"/>
            <p:cNvSpPr>
              <a:spLocks/>
            </p:cNvSpPr>
            <p:nvPr/>
          </p:nvSpPr>
          <p:spPr bwMode="auto">
            <a:xfrm rot="5400000">
              <a:off x="4955152" y="309076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3" name="Freeform 40"/>
            <p:cNvSpPr>
              <a:spLocks/>
            </p:cNvSpPr>
            <p:nvPr/>
          </p:nvSpPr>
          <p:spPr bwMode="auto">
            <a:xfrm>
              <a:off x="5010867" y="327115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4" name="Freeform 44"/>
            <p:cNvSpPr>
              <a:spLocks/>
            </p:cNvSpPr>
            <p:nvPr/>
          </p:nvSpPr>
          <p:spPr bwMode="auto">
            <a:xfrm rot="6941094">
              <a:off x="4846028" y="3290377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5" name="Freeform 89"/>
            <p:cNvSpPr>
              <a:spLocks/>
            </p:cNvSpPr>
            <p:nvPr/>
          </p:nvSpPr>
          <p:spPr bwMode="auto">
            <a:xfrm>
              <a:off x="5086073" y="299087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6" name="Freeform 90"/>
            <p:cNvSpPr>
              <a:spLocks/>
            </p:cNvSpPr>
            <p:nvPr/>
          </p:nvSpPr>
          <p:spPr bwMode="auto">
            <a:xfrm rot="5400000">
              <a:off x="5255162" y="305099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7" name="Freeform 91"/>
            <p:cNvSpPr>
              <a:spLocks/>
            </p:cNvSpPr>
            <p:nvPr/>
          </p:nvSpPr>
          <p:spPr bwMode="auto">
            <a:xfrm rot="-1209519">
              <a:off x="5300247" y="2917154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8" name="Freeform 92"/>
            <p:cNvSpPr>
              <a:spLocks/>
            </p:cNvSpPr>
            <p:nvPr/>
          </p:nvSpPr>
          <p:spPr bwMode="auto">
            <a:xfrm rot="-6428723">
              <a:off x="5130500" y="307733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49" name="Freeform 93"/>
            <p:cNvSpPr>
              <a:spLocks/>
            </p:cNvSpPr>
            <p:nvPr/>
          </p:nvSpPr>
          <p:spPr bwMode="auto">
            <a:xfrm rot="6941094">
              <a:off x="5152983" y="2906000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550" name="Freeform 106"/>
            <p:cNvSpPr>
              <a:spLocks/>
            </p:cNvSpPr>
            <p:nvPr/>
          </p:nvSpPr>
          <p:spPr bwMode="auto">
            <a:xfrm rot="6941094">
              <a:off x="5153389" y="27978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14348" name="Group 439"/>
          <p:cNvGrpSpPr>
            <a:grpSpLocks/>
          </p:cNvGrpSpPr>
          <p:nvPr/>
        </p:nvGrpSpPr>
        <p:grpSpPr bwMode="auto">
          <a:xfrm rot="3972395">
            <a:off x="8401051" y="3390900"/>
            <a:ext cx="476250" cy="428625"/>
            <a:chOff x="4591050" y="2362485"/>
            <a:chExt cx="1889537" cy="1666589"/>
          </a:xfrm>
        </p:grpSpPr>
        <p:sp>
          <p:nvSpPr>
            <p:cNvPr id="14421" name="Freeform 9"/>
            <p:cNvSpPr>
              <a:spLocks/>
            </p:cNvSpPr>
            <p:nvPr/>
          </p:nvSpPr>
          <p:spPr bwMode="auto">
            <a:xfrm>
              <a:off x="4591050" y="2407876"/>
              <a:ext cx="434070" cy="409088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2" name="Freeform 12"/>
            <p:cNvSpPr>
              <a:spLocks/>
            </p:cNvSpPr>
            <p:nvPr/>
          </p:nvSpPr>
          <p:spPr bwMode="auto">
            <a:xfrm rot="-6428723">
              <a:off x="5353511" y="3042378"/>
              <a:ext cx="430960" cy="41281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3" name="Freeform 17"/>
            <p:cNvSpPr>
              <a:spLocks/>
            </p:cNvSpPr>
            <p:nvPr/>
          </p:nvSpPr>
          <p:spPr bwMode="auto">
            <a:xfrm rot="5400000">
              <a:off x="6218622" y="275901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4" name="Freeform 18"/>
            <p:cNvSpPr>
              <a:spLocks/>
            </p:cNvSpPr>
            <p:nvPr/>
          </p:nvSpPr>
          <p:spPr bwMode="auto">
            <a:xfrm rot="-1209519">
              <a:off x="6037273" y="2872981"/>
              <a:ext cx="129158" cy="14338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5" name="Freeform 24"/>
            <p:cNvSpPr>
              <a:spLocks/>
            </p:cNvSpPr>
            <p:nvPr/>
          </p:nvSpPr>
          <p:spPr bwMode="auto">
            <a:xfrm rot="-1209519">
              <a:off x="4900525" y="3504145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6" name="Freeform 26"/>
            <p:cNvSpPr>
              <a:spLocks/>
            </p:cNvSpPr>
            <p:nvPr/>
          </p:nvSpPr>
          <p:spPr bwMode="auto">
            <a:xfrm rot="6941094">
              <a:off x="4958437" y="3891614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7" name="Freeform 28"/>
            <p:cNvSpPr>
              <a:spLocks/>
            </p:cNvSpPr>
            <p:nvPr/>
          </p:nvSpPr>
          <p:spPr bwMode="auto">
            <a:xfrm>
              <a:off x="4626676" y="3748788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8" name="Freeform 29"/>
            <p:cNvSpPr>
              <a:spLocks/>
            </p:cNvSpPr>
            <p:nvPr/>
          </p:nvSpPr>
          <p:spPr bwMode="auto">
            <a:xfrm rot="5400000">
              <a:off x="5973636" y="3393519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9" name="Freeform 31"/>
            <p:cNvSpPr>
              <a:spLocks/>
            </p:cNvSpPr>
            <p:nvPr/>
          </p:nvSpPr>
          <p:spPr bwMode="auto">
            <a:xfrm rot="-6428723">
              <a:off x="5100267" y="3740538"/>
              <a:ext cx="151484" cy="122619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0" name="Freeform 449"/>
            <p:cNvSpPr>
              <a:spLocks/>
            </p:cNvSpPr>
            <p:nvPr/>
          </p:nvSpPr>
          <p:spPr bwMode="auto">
            <a:xfrm>
              <a:off x="5150043" y="3292531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1" name="Freeform 450"/>
            <p:cNvSpPr>
              <a:spLocks/>
            </p:cNvSpPr>
            <p:nvPr/>
          </p:nvSpPr>
          <p:spPr bwMode="auto">
            <a:xfrm rot="-1209519">
              <a:off x="5426449" y="2362485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2" name="Freeform 451"/>
            <p:cNvSpPr>
              <a:spLocks/>
            </p:cNvSpPr>
            <p:nvPr/>
          </p:nvSpPr>
          <p:spPr bwMode="auto">
            <a:xfrm rot="6941094">
              <a:off x="4637021" y="318925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3" name="Freeform 41"/>
            <p:cNvSpPr>
              <a:spLocks/>
            </p:cNvSpPr>
            <p:nvPr/>
          </p:nvSpPr>
          <p:spPr bwMode="auto">
            <a:xfrm rot="5400000">
              <a:off x="5828412" y="337534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4" name="Freeform 42"/>
            <p:cNvSpPr>
              <a:spLocks/>
            </p:cNvSpPr>
            <p:nvPr/>
          </p:nvSpPr>
          <p:spPr bwMode="auto">
            <a:xfrm rot="-1209519">
              <a:off x="5301273" y="350234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5" name="Freeform 43"/>
            <p:cNvSpPr>
              <a:spLocks/>
            </p:cNvSpPr>
            <p:nvPr/>
          </p:nvSpPr>
          <p:spPr bwMode="auto">
            <a:xfrm rot="-6428723">
              <a:off x="5293491" y="352472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6" name="Freeform 46"/>
            <p:cNvSpPr>
              <a:spLocks/>
            </p:cNvSpPr>
            <p:nvPr/>
          </p:nvSpPr>
          <p:spPr bwMode="auto">
            <a:xfrm>
              <a:off x="5517899" y="357281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7" name="Freeform 47"/>
            <p:cNvSpPr>
              <a:spLocks/>
            </p:cNvSpPr>
            <p:nvPr/>
          </p:nvSpPr>
          <p:spPr bwMode="auto">
            <a:xfrm rot="5400000">
              <a:off x="5686992" y="363375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8" name="Freeform 48"/>
            <p:cNvSpPr>
              <a:spLocks/>
            </p:cNvSpPr>
            <p:nvPr/>
          </p:nvSpPr>
          <p:spPr bwMode="auto">
            <a:xfrm rot="-1209519">
              <a:off x="5662590" y="3501530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39" name="Freeform 49"/>
            <p:cNvSpPr>
              <a:spLocks/>
            </p:cNvSpPr>
            <p:nvPr/>
          </p:nvSpPr>
          <p:spPr bwMode="auto">
            <a:xfrm rot="-6428723">
              <a:off x="5562326" y="366008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0" name="Freeform 50"/>
            <p:cNvSpPr>
              <a:spLocks/>
            </p:cNvSpPr>
            <p:nvPr/>
          </p:nvSpPr>
          <p:spPr bwMode="auto">
            <a:xfrm rot="6941094">
              <a:off x="5542707" y="34851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1" name="Freeform 52"/>
            <p:cNvSpPr>
              <a:spLocks/>
            </p:cNvSpPr>
            <p:nvPr/>
          </p:nvSpPr>
          <p:spPr bwMode="auto">
            <a:xfrm>
              <a:off x="4751748" y="3496855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2" name="Freeform 53"/>
            <p:cNvSpPr>
              <a:spLocks/>
            </p:cNvSpPr>
            <p:nvPr/>
          </p:nvSpPr>
          <p:spPr bwMode="auto">
            <a:xfrm rot="5400000">
              <a:off x="5044682" y="358574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3" name="Freeform 55"/>
            <p:cNvSpPr>
              <a:spLocks/>
            </p:cNvSpPr>
            <p:nvPr/>
          </p:nvSpPr>
          <p:spPr bwMode="auto">
            <a:xfrm rot="-6428723">
              <a:off x="4796175" y="358331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4" name="Freeform 56"/>
            <p:cNvSpPr>
              <a:spLocks/>
            </p:cNvSpPr>
            <p:nvPr/>
          </p:nvSpPr>
          <p:spPr bwMode="auto">
            <a:xfrm rot="6941094">
              <a:off x="5054491" y="368943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5" name="Freeform 58"/>
            <p:cNvSpPr>
              <a:spLocks/>
            </p:cNvSpPr>
            <p:nvPr/>
          </p:nvSpPr>
          <p:spPr bwMode="auto">
            <a:xfrm>
              <a:off x="6020359" y="314376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6" name="Freeform 59"/>
            <p:cNvSpPr>
              <a:spLocks/>
            </p:cNvSpPr>
            <p:nvPr/>
          </p:nvSpPr>
          <p:spPr bwMode="auto">
            <a:xfrm rot="5400000">
              <a:off x="6424879" y="331163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7" name="Freeform 61"/>
            <p:cNvSpPr>
              <a:spLocks/>
            </p:cNvSpPr>
            <p:nvPr/>
          </p:nvSpPr>
          <p:spPr bwMode="auto">
            <a:xfrm rot="-6428723">
              <a:off x="6255662" y="3242775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8" name="Freeform 63"/>
            <p:cNvSpPr>
              <a:spLocks/>
            </p:cNvSpPr>
            <p:nvPr/>
          </p:nvSpPr>
          <p:spPr bwMode="auto">
            <a:xfrm>
              <a:off x="6136438" y="3309828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49" name="Freeform 65"/>
            <p:cNvSpPr>
              <a:spLocks/>
            </p:cNvSpPr>
            <p:nvPr/>
          </p:nvSpPr>
          <p:spPr bwMode="auto">
            <a:xfrm rot="-1209519">
              <a:off x="5786843" y="3152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0" name="Freeform 66"/>
            <p:cNvSpPr>
              <a:spLocks/>
            </p:cNvSpPr>
            <p:nvPr/>
          </p:nvSpPr>
          <p:spPr bwMode="auto">
            <a:xfrm rot="-6428723">
              <a:off x="5819008" y="308412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1" name="Freeform 68"/>
            <p:cNvSpPr>
              <a:spLocks/>
            </p:cNvSpPr>
            <p:nvPr/>
          </p:nvSpPr>
          <p:spPr bwMode="auto">
            <a:xfrm>
              <a:off x="5786314" y="2951558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2" name="Freeform 70"/>
            <p:cNvSpPr>
              <a:spLocks/>
            </p:cNvSpPr>
            <p:nvPr/>
          </p:nvSpPr>
          <p:spPr bwMode="auto">
            <a:xfrm rot="-1209519">
              <a:off x="6241638" y="2941027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3" name="Freeform 72"/>
            <p:cNvSpPr>
              <a:spLocks/>
            </p:cNvSpPr>
            <p:nvPr/>
          </p:nvSpPr>
          <p:spPr bwMode="auto">
            <a:xfrm rot="6941094">
              <a:off x="5935788" y="2989818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4" name="Freeform 73"/>
            <p:cNvSpPr>
              <a:spLocks/>
            </p:cNvSpPr>
            <p:nvPr/>
          </p:nvSpPr>
          <p:spPr bwMode="auto">
            <a:xfrm>
              <a:off x="5913020" y="2841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5" name="Freeform 79"/>
            <p:cNvSpPr>
              <a:spLocks/>
            </p:cNvSpPr>
            <p:nvPr/>
          </p:nvSpPr>
          <p:spPr bwMode="auto">
            <a:xfrm>
              <a:off x="5668600" y="2730407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6" name="Freeform 80"/>
            <p:cNvSpPr>
              <a:spLocks/>
            </p:cNvSpPr>
            <p:nvPr/>
          </p:nvSpPr>
          <p:spPr bwMode="auto">
            <a:xfrm rot="5400000">
              <a:off x="5837280" y="27917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7" name="Freeform 81"/>
            <p:cNvSpPr>
              <a:spLocks/>
            </p:cNvSpPr>
            <p:nvPr/>
          </p:nvSpPr>
          <p:spPr bwMode="auto">
            <a:xfrm rot="-1209519">
              <a:off x="5792853" y="2761190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8" name="Freeform 82"/>
            <p:cNvSpPr>
              <a:spLocks/>
            </p:cNvSpPr>
            <p:nvPr/>
          </p:nvSpPr>
          <p:spPr bwMode="auto">
            <a:xfrm rot="-6428723">
              <a:off x="5712618" y="281726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59" name="Freeform 83"/>
            <p:cNvSpPr>
              <a:spLocks/>
            </p:cNvSpPr>
            <p:nvPr/>
          </p:nvSpPr>
          <p:spPr bwMode="auto">
            <a:xfrm rot="6941094">
              <a:off x="5726106" y="271884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0" name="Freeform 84"/>
            <p:cNvSpPr>
              <a:spLocks/>
            </p:cNvSpPr>
            <p:nvPr/>
          </p:nvSpPr>
          <p:spPr bwMode="auto">
            <a:xfrm>
              <a:off x="5998853" y="2715016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1" name="Freeform 85"/>
            <p:cNvSpPr>
              <a:spLocks/>
            </p:cNvSpPr>
            <p:nvPr/>
          </p:nvSpPr>
          <p:spPr bwMode="auto">
            <a:xfrm rot="5400000">
              <a:off x="6168351" y="2775553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2" name="Freeform 86"/>
            <p:cNvSpPr>
              <a:spLocks/>
            </p:cNvSpPr>
            <p:nvPr/>
          </p:nvSpPr>
          <p:spPr bwMode="auto">
            <a:xfrm rot="-1209519">
              <a:off x="6123924" y="2744989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3" name="Freeform 87"/>
            <p:cNvSpPr>
              <a:spLocks/>
            </p:cNvSpPr>
            <p:nvPr/>
          </p:nvSpPr>
          <p:spPr bwMode="auto">
            <a:xfrm rot="-6428723">
              <a:off x="6042874" y="2801881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4" name="Freeform 88"/>
            <p:cNvSpPr>
              <a:spLocks/>
            </p:cNvSpPr>
            <p:nvPr/>
          </p:nvSpPr>
          <p:spPr bwMode="auto">
            <a:xfrm rot="6941094">
              <a:off x="6057177" y="270264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5" name="Freeform 94"/>
            <p:cNvSpPr>
              <a:spLocks/>
            </p:cNvSpPr>
            <p:nvPr/>
          </p:nvSpPr>
          <p:spPr bwMode="auto">
            <a:xfrm>
              <a:off x="6300747" y="3141332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6" name="Freeform 95"/>
            <p:cNvSpPr>
              <a:spLocks/>
            </p:cNvSpPr>
            <p:nvPr/>
          </p:nvSpPr>
          <p:spPr bwMode="auto">
            <a:xfrm rot="-1209519">
              <a:off x="6425000" y="3171305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7" name="Freeform 96"/>
            <p:cNvSpPr>
              <a:spLocks/>
            </p:cNvSpPr>
            <p:nvPr/>
          </p:nvSpPr>
          <p:spPr bwMode="auto">
            <a:xfrm rot="6941094">
              <a:off x="6357848" y="312936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8" name="Freeform 97"/>
            <p:cNvSpPr>
              <a:spLocks/>
            </p:cNvSpPr>
            <p:nvPr/>
          </p:nvSpPr>
          <p:spPr bwMode="auto">
            <a:xfrm rot="6941094">
              <a:off x="4848495" y="3882229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69" name="Freeform 98"/>
            <p:cNvSpPr>
              <a:spLocks/>
            </p:cNvSpPr>
            <p:nvPr/>
          </p:nvSpPr>
          <p:spPr bwMode="auto">
            <a:xfrm>
              <a:off x="4809787" y="3699373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0" name="Freeform 99"/>
            <p:cNvSpPr>
              <a:spLocks/>
            </p:cNvSpPr>
            <p:nvPr/>
          </p:nvSpPr>
          <p:spPr bwMode="auto">
            <a:xfrm rot="5400000">
              <a:off x="4979285" y="37599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1" name="Freeform 100"/>
            <p:cNvSpPr>
              <a:spLocks/>
            </p:cNvSpPr>
            <p:nvPr/>
          </p:nvSpPr>
          <p:spPr bwMode="auto">
            <a:xfrm rot="-1209519">
              <a:off x="4899707" y="3779571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2" name="Freeform 101"/>
            <p:cNvSpPr>
              <a:spLocks/>
            </p:cNvSpPr>
            <p:nvPr/>
          </p:nvSpPr>
          <p:spPr bwMode="auto">
            <a:xfrm>
              <a:off x="5987661" y="325231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3" name="Freeform 102"/>
            <p:cNvSpPr>
              <a:spLocks/>
            </p:cNvSpPr>
            <p:nvPr/>
          </p:nvSpPr>
          <p:spPr bwMode="auto">
            <a:xfrm rot="-6428723">
              <a:off x="6335364" y="329907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4" name="Freeform 103"/>
            <p:cNvSpPr>
              <a:spLocks/>
            </p:cNvSpPr>
            <p:nvPr/>
          </p:nvSpPr>
          <p:spPr bwMode="auto">
            <a:xfrm>
              <a:off x="6215731" y="3365723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5" name="Freeform 104"/>
            <p:cNvSpPr>
              <a:spLocks/>
            </p:cNvSpPr>
            <p:nvPr/>
          </p:nvSpPr>
          <p:spPr bwMode="auto">
            <a:xfrm>
              <a:off x="6162597" y="3215049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6" name="Freeform 105"/>
            <p:cNvSpPr>
              <a:spLocks/>
            </p:cNvSpPr>
            <p:nvPr/>
          </p:nvSpPr>
          <p:spPr bwMode="auto">
            <a:xfrm>
              <a:off x="6335894" y="3656715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7" name="Freeform 496"/>
            <p:cNvSpPr>
              <a:spLocks/>
            </p:cNvSpPr>
            <p:nvPr/>
          </p:nvSpPr>
          <p:spPr bwMode="auto">
            <a:xfrm rot="5400000">
              <a:off x="4955152" y="309076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8" name="Freeform 40"/>
            <p:cNvSpPr>
              <a:spLocks/>
            </p:cNvSpPr>
            <p:nvPr/>
          </p:nvSpPr>
          <p:spPr bwMode="auto">
            <a:xfrm>
              <a:off x="5010867" y="327115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79" name="Freeform 44"/>
            <p:cNvSpPr>
              <a:spLocks/>
            </p:cNvSpPr>
            <p:nvPr/>
          </p:nvSpPr>
          <p:spPr bwMode="auto">
            <a:xfrm rot="6941094">
              <a:off x="4846028" y="3290377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0" name="Freeform 89"/>
            <p:cNvSpPr>
              <a:spLocks/>
            </p:cNvSpPr>
            <p:nvPr/>
          </p:nvSpPr>
          <p:spPr bwMode="auto">
            <a:xfrm>
              <a:off x="5086073" y="299087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1" name="Freeform 90"/>
            <p:cNvSpPr>
              <a:spLocks/>
            </p:cNvSpPr>
            <p:nvPr/>
          </p:nvSpPr>
          <p:spPr bwMode="auto">
            <a:xfrm rot="5400000">
              <a:off x="5255162" y="305099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2" name="Freeform 91"/>
            <p:cNvSpPr>
              <a:spLocks/>
            </p:cNvSpPr>
            <p:nvPr/>
          </p:nvSpPr>
          <p:spPr bwMode="auto">
            <a:xfrm rot="-1209519">
              <a:off x="5300247" y="2917154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3" name="Freeform 92"/>
            <p:cNvSpPr>
              <a:spLocks/>
            </p:cNvSpPr>
            <p:nvPr/>
          </p:nvSpPr>
          <p:spPr bwMode="auto">
            <a:xfrm rot="-6428723">
              <a:off x="5130500" y="307733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4" name="Freeform 93"/>
            <p:cNvSpPr>
              <a:spLocks/>
            </p:cNvSpPr>
            <p:nvPr/>
          </p:nvSpPr>
          <p:spPr bwMode="auto">
            <a:xfrm rot="6941094">
              <a:off x="5152983" y="2906000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85" name="Freeform 106"/>
            <p:cNvSpPr>
              <a:spLocks/>
            </p:cNvSpPr>
            <p:nvPr/>
          </p:nvSpPr>
          <p:spPr bwMode="auto">
            <a:xfrm rot="6941094">
              <a:off x="5153389" y="27978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14349" name="Group 505"/>
          <p:cNvGrpSpPr>
            <a:grpSpLocks/>
          </p:cNvGrpSpPr>
          <p:nvPr/>
        </p:nvGrpSpPr>
        <p:grpSpPr bwMode="auto">
          <a:xfrm rot="3972395">
            <a:off x="8001001" y="3524250"/>
            <a:ext cx="476250" cy="428625"/>
            <a:chOff x="4591050" y="2362485"/>
            <a:chExt cx="1889537" cy="1666589"/>
          </a:xfrm>
        </p:grpSpPr>
        <p:sp>
          <p:nvSpPr>
            <p:cNvPr id="14356" name="Freeform 9"/>
            <p:cNvSpPr>
              <a:spLocks/>
            </p:cNvSpPr>
            <p:nvPr/>
          </p:nvSpPr>
          <p:spPr bwMode="auto">
            <a:xfrm>
              <a:off x="4591050" y="2407876"/>
              <a:ext cx="434070" cy="409088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57" name="Freeform 12"/>
            <p:cNvSpPr>
              <a:spLocks/>
            </p:cNvSpPr>
            <p:nvPr/>
          </p:nvSpPr>
          <p:spPr bwMode="auto">
            <a:xfrm rot="-6428723">
              <a:off x="5353511" y="3042378"/>
              <a:ext cx="430960" cy="41281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58" name="Freeform 17"/>
            <p:cNvSpPr>
              <a:spLocks/>
            </p:cNvSpPr>
            <p:nvPr/>
          </p:nvSpPr>
          <p:spPr bwMode="auto">
            <a:xfrm rot="5400000">
              <a:off x="6218622" y="275901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59" name="Freeform 18"/>
            <p:cNvSpPr>
              <a:spLocks/>
            </p:cNvSpPr>
            <p:nvPr/>
          </p:nvSpPr>
          <p:spPr bwMode="auto">
            <a:xfrm rot="-1209519">
              <a:off x="6037273" y="2872981"/>
              <a:ext cx="129158" cy="14338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 rot="-1209519">
              <a:off x="4900525" y="3504145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1" name="Freeform 26"/>
            <p:cNvSpPr>
              <a:spLocks/>
            </p:cNvSpPr>
            <p:nvPr/>
          </p:nvSpPr>
          <p:spPr bwMode="auto">
            <a:xfrm rot="6941094">
              <a:off x="4958437" y="3891614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2" name="Freeform 28"/>
            <p:cNvSpPr>
              <a:spLocks/>
            </p:cNvSpPr>
            <p:nvPr/>
          </p:nvSpPr>
          <p:spPr bwMode="auto">
            <a:xfrm>
              <a:off x="4626676" y="3748788"/>
              <a:ext cx="129976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3" name="Freeform 29"/>
            <p:cNvSpPr>
              <a:spLocks/>
            </p:cNvSpPr>
            <p:nvPr/>
          </p:nvSpPr>
          <p:spPr bwMode="auto">
            <a:xfrm rot="5400000">
              <a:off x="5973636" y="3393519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4" name="Freeform 31"/>
            <p:cNvSpPr>
              <a:spLocks/>
            </p:cNvSpPr>
            <p:nvPr/>
          </p:nvSpPr>
          <p:spPr bwMode="auto">
            <a:xfrm rot="-6428723">
              <a:off x="5100267" y="3740538"/>
              <a:ext cx="151484" cy="122619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5" name="Freeform 515"/>
            <p:cNvSpPr>
              <a:spLocks/>
            </p:cNvSpPr>
            <p:nvPr/>
          </p:nvSpPr>
          <p:spPr bwMode="auto">
            <a:xfrm>
              <a:off x="5150043" y="3292531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6" name="Freeform 516"/>
            <p:cNvSpPr>
              <a:spLocks/>
            </p:cNvSpPr>
            <p:nvPr/>
          </p:nvSpPr>
          <p:spPr bwMode="auto">
            <a:xfrm rot="-1209519">
              <a:off x="5426449" y="2362485"/>
              <a:ext cx="129158" cy="144193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7" name="Freeform 517"/>
            <p:cNvSpPr>
              <a:spLocks/>
            </p:cNvSpPr>
            <p:nvPr/>
          </p:nvSpPr>
          <p:spPr bwMode="auto">
            <a:xfrm rot="6941094">
              <a:off x="4637021" y="318925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8" name="Freeform 41"/>
            <p:cNvSpPr>
              <a:spLocks/>
            </p:cNvSpPr>
            <p:nvPr/>
          </p:nvSpPr>
          <p:spPr bwMode="auto">
            <a:xfrm rot="5400000">
              <a:off x="5828412" y="337534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69" name="Freeform 42"/>
            <p:cNvSpPr>
              <a:spLocks/>
            </p:cNvSpPr>
            <p:nvPr/>
          </p:nvSpPr>
          <p:spPr bwMode="auto">
            <a:xfrm rot="-1209519">
              <a:off x="5301273" y="350234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0" name="Freeform 43"/>
            <p:cNvSpPr>
              <a:spLocks/>
            </p:cNvSpPr>
            <p:nvPr/>
          </p:nvSpPr>
          <p:spPr bwMode="auto">
            <a:xfrm rot="-6428723">
              <a:off x="5293491" y="352472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1" name="Freeform 46"/>
            <p:cNvSpPr>
              <a:spLocks/>
            </p:cNvSpPr>
            <p:nvPr/>
          </p:nvSpPr>
          <p:spPr bwMode="auto">
            <a:xfrm>
              <a:off x="5517899" y="357281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2" name="Freeform 47"/>
            <p:cNvSpPr>
              <a:spLocks/>
            </p:cNvSpPr>
            <p:nvPr/>
          </p:nvSpPr>
          <p:spPr bwMode="auto">
            <a:xfrm rot="5400000">
              <a:off x="5686992" y="363375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3" name="Freeform 48"/>
            <p:cNvSpPr>
              <a:spLocks/>
            </p:cNvSpPr>
            <p:nvPr/>
          </p:nvSpPr>
          <p:spPr bwMode="auto">
            <a:xfrm rot="-1209519">
              <a:off x="5662590" y="3501530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4" name="Freeform 49"/>
            <p:cNvSpPr>
              <a:spLocks/>
            </p:cNvSpPr>
            <p:nvPr/>
          </p:nvSpPr>
          <p:spPr bwMode="auto">
            <a:xfrm rot="-6428723">
              <a:off x="5562326" y="366008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5" name="Freeform 50"/>
            <p:cNvSpPr>
              <a:spLocks/>
            </p:cNvSpPr>
            <p:nvPr/>
          </p:nvSpPr>
          <p:spPr bwMode="auto">
            <a:xfrm rot="6941094">
              <a:off x="5542707" y="34851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6" name="Freeform 52"/>
            <p:cNvSpPr>
              <a:spLocks/>
            </p:cNvSpPr>
            <p:nvPr/>
          </p:nvSpPr>
          <p:spPr bwMode="auto">
            <a:xfrm>
              <a:off x="4751748" y="3496855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7" name="Freeform 53"/>
            <p:cNvSpPr>
              <a:spLocks/>
            </p:cNvSpPr>
            <p:nvPr/>
          </p:nvSpPr>
          <p:spPr bwMode="auto">
            <a:xfrm rot="5400000">
              <a:off x="5044682" y="358574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8" name="Freeform 55"/>
            <p:cNvSpPr>
              <a:spLocks/>
            </p:cNvSpPr>
            <p:nvPr/>
          </p:nvSpPr>
          <p:spPr bwMode="auto">
            <a:xfrm rot="-6428723">
              <a:off x="4796175" y="358331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79" name="Freeform 56"/>
            <p:cNvSpPr>
              <a:spLocks/>
            </p:cNvSpPr>
            <p:nvPr/>
          </p:nvSpPr>
          <p:spPr bwMode="auto">
            <a:xfrm rot="6941094">
              <a:off x="5054491" y="368943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0" name="Freeform 58"/>
            <p:cNvSpPr>
              <a:spLocks/>
            </p:cNvSpPr>
            <p:nvPr/>
          </p:nvSpPr>
          <p:spPr bwMode="auto">
            <a:xfrm>
              <a:off x="6020359" y="314376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1" name="Freeform 59"/>
            <p:cNvSpPr>
              <a:spLocks/>
            </p:cNvSpPr>
            <p:nvPr/>
          </p:nvSpPr>
          <p:spPr bwMode="auto">
            <a:xfrm rot="5400000">
              <a:off x="6424879" y="3311636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2" name="Freeform 61"/>
            <p:cNvSpPr>
              <a:spLocks/>
            </p:cNvSpPr>
            <p:nvPr/>
          </p:nvSpPr>
          <p:spPr bwMode="auto">
            <a:xfrm rot="-6428723">
              <a:off x="6255662" y="3242775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3" name="Freeform 63"/>
            <p:cNvSpPr>
              <a:spLocks/>
            </p:cNvSpPr>
            <p:nvPr/>
          </p:nvSpPr>
          <p:spPr bwMode="auto">
            <a:xfrm>
              <a:off x="6136438" y="3309828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4" name="Freeform 65"/>
            <p:cNvSpPr>
              <a:spLocks/>
            </p:cNvSpPr>
            <p:nvPr/>
          </p:nvSpPr>
          <p:spPr bwMode="auto">
            <a:xfrm rot="-1209519">
              <a:off x="5786843" y="3152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5" name="Freeform 66"/>
            <p:cNvSpPr>
              <a:spLocks/>
            </p:cNvSpPr>
            <p:nvPr/>
          </p:nvSpPr>
          <p:spPr bwMode="auto">
            <a:xfrm rot="-6428723">
              <a:off x="5819008" y="3084124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6" name="Freeform 68"/>
            <p:cNvSpPr>
              <a:spLocks/>
            </p:cNvSpPr>
            <p:nvPr/>
          </p:nvSpPr>
          <p:spPr bwMode="auto">
            <a:xfrm>
              <a:off x="5786314" y="2951558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7" name="Freeform 70"/>
            <p:cNvSpPr>
              <a:spLocks/>
            </p:cNvSpPr>
            <p:nvPr/>
          </p:nvSpPr>
          <p:spPr bwMode="auto">
            <a:xfrm rot="-1209519">
              <a:off x="6241638" y="2941027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8" name="Freeform 72"/>
            <p:cNvSpPr>
              <a:spLocks/>
            </p:cNvSpPr>
            <p:nvPr/>
          </p:nvSpPr>
          <p:spPr bwMode="auto">
            <a:xfrm rot="6941094">
              <a:off x="5935788" y="2989818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89" name="Freeform 73"/>
            <p:cNvSpPr>
              <a:spLocks/>
            </p:cNvSpPr>
            <p:nvPr/>
          </p:nvSpPr>
          <p:spPr bwMode="auto">
            <a:xfrm>
              <a:off x="5913020" y="2841387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0" name="Freeform 79"/>
            <p:cNvSpPr>
              <a:spLocks/>
            </p:cNvSpPr>
            <p:nvPr/>
          </p:nvSpPr>
          <p:spPr bwMode="auto">
            <a:xfrm>
              <a:off x="5668600" y="2730407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1" name="Freeform 80"/>
            <p:cNvSpPr>
              <a:spLocks/>
            </p:cNvSpPr>
            <p:nvPr/>
          </p:nvSpPr>
          <p:spPr bwMode="auto">
            <a:xfrm rot="5400000">
              <a:off x="5837280" y="27917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2" name="Freeform 81"/>
            <p:cNvSpPr>
              <a:spLocks/>
            </p:cNvSpPr>
            <p:nvPr/>
          </p:nvSpPr>
          <p:spPr bwMode="auto">
            <a:xfrm rot="-1209519">
              <a:off x="5792853" y="2761190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3" name="Freeform 82"/>
            <p:cNvSpPr>
              <a:spLocks/>
            </p:cNvSpPr>
            <p:nvPr/>
          </p:nvSpPr>
          <p:spPr bwMode="auto">
            <a:xfrm rot="-6428723">
              <a:off x="5712618" y="281726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4" name="Freeform 83"/>
            <p:cNvSpPr>
              <a:spLocks/>
            </p:cNvSpPr>
            <p:nvPr/>
          </p:nvSpPr>
          <p:spPr bwMode="auto">
            <a:xfrm rot="6941094">
              <a:off x="5726106" y="271884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5" name="Freeform 84"/>
            <p:cNvSpPr>
              <a:spLocks/>
            </p:cNvSpPr>
            <p:nvPr/>
          </p:nvSpPr>
          <p:spPr bwMode="auto">
            <a:xfrm>
              <a:off x="5998853" y="2715016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6" name="Freeform 85"/>
            <p:cNvSpPr>
              <a:spLocks/>
            </p:cNvSpPr>
            <p:nvPr/>
          </p:nvSpPr>
          <p:spPr bwMode="auto">
            <a:xfrm rot="5400000">
              <a:off x="6168351" y="2775553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7" name="Freeform 86"/>
            <p:cNvSpPr>
              <a:spLocks/>
            </p:cNvSpPr>
            <p:nvPr/>
          </p:nvSpPr>
          <p:spPr bwMode="auto">
            <a:xfrm rot="-1209519">
              <a:off x="6123924" y="2744989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8" name="Freeform 87"/>
            <p:cNvSpPr>
              <a:spLocks/>
            </p:cNvSpPr>
            <p:nvPr/>
          </p:nvSpPr>
          <p:spPr bwMode="auto">
            <a:xfrm rot="-6428723">
              <a:off x="6042874" y="2801881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399" name="Freeform 88"/>
            <p:cNvSpPr>
              <a:spLocks/>
            </p:cNvSpPr>
            <p:nvPr/>
          </p:nvSpPr>
          <p:spPr bwMode="auto">
            <a:xfrm rot="6941094">
              <a:off x="6057177" y="2702647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0" name="Freeform 94"/>
            <p:cNvSpPr>
              <a:spLocks/>
            </p:cNvSpPr>
            <p:nvPr/>
          </p:nvSpPr>
          <p:spPr bwMode="auto">
            <a:xfrm>
              <a:off x="6300747" y="3141332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1" name="Freeform 95"/>
            <p:cNvSpPr>
              <a:spLocks/>
            </p:cNvSpPr>
            <p:nvPr/>
          </p:nvSpPr>
          <p:spPr bwMode="auto">
            <a:xfrm rot="-1209519">
              <a:off x="6425000" y="3171305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2" name="Freeform 96"/>
            <p:cNvSpPr>
              <a:spLocks/>
            </p:cNvSpPr>
            <p:nvPr/>
          </p:nvSpPr>
          <p:spPr bwMode="auto">
            <a:xfrm rot="6941094">
              <a:off x="6357848" y="3129369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3" name="Freeform 97"/>
            <p:cNvSpPr>
              <a:spLocks/>
            </p:cNvSpPr>
            <p:nvPr/>
          </p:nvSpPr>
          <p:spPr bwMode="auto">
            <a:xfrm rot="6941094">
              <a:off x="4848495" y="3882229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4" name="Freeform 98"/>
            <p:cNvSpPr>
              <a:spLocks/>
            </p:cNvSpPr>
            <p:nvPr/>
          </p:nvSpPr>
          <p:spPr bwMode="auto">
            <a:xfrm>
              <a:off x="4809787" y="3699373"/>
              <a:ext cx="51500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5" name="Freeform 99"/>
            <p:cNvSpPr>
              <a:spLocks/>
            </p:cNvSpPr>
            <p:nvPr/>
          </p:nvSpPr>
          <p:spPr bwMode="auto">
            <a:xfrm rot="5400000">
              <a:off x="4979285" y="375991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6" name="Freeform 100"/>
            <p:cNvSpPr>
              <a:spLocks/>
            </p:cNvSpPr>
            <p:nvPr/>
          </p:nvSpPr>
          <p:spPr bwMode="auto">
            <a:xfrm rot="-1209519">
              <a:off x="4899707" y="3779571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7" name="Freeform 101"/>
            <p:cNvSpPr>
              <a:spLocks/>
            </p:cNvSpPr>
            <p:nvPr/>
          </p:nvSpPr>
          <p:spPr bwMode="auto">
            <a:xfrm>
              <a:off x="5987661" y="3252313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8" name="Freeform 102"/>
            <p:cNvSpPr>
              <a:spLocks/>
            </p:cNvSpPr>
            <p:nvPr/>
          </p:nvSpPr>
          <p:spPr bwMode="auto">
            <a:xfrm rot="-6428723">
              <a:off x="6335364" y="3299079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09" name="Freeform 103"/>
            <p:cNvSpPr>
              <a:spLocks/>
            </p:cNvSpPr>
            <p:nvPr/>
          </p:nvSpPr>
          <p:spPr bwMode="auto">
            <a:xfrm>
              <a:off x="6215731" y="3365723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0" name="Freeform 104"/>
            <p:cNvSpPr>
              <a:spLocks/>
            </p:cNvSpPr>
            <p:nvPr/>
          </p:nvSpPr>
          <p:spPr bwMode="auto">
            <a:xfrm>
              <a:off x="6162597" y="3215049"/>
              <a:ext cx="51500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1" name="Freeform 105"/>
            <p:cNvSpPr>
              <a:spLocks/>
            </p:cNvSpPr>
            <p:nvPr/>
          </p:nvSpPr>
          <p:spPr bwMode="auto">
            <a:xfrm>
              <a:off x="6335894" y="3656715"/>
              <a:ext cx="50682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2" name="Freeform 562"/>
            <p:cNvSpPr>
              <a:spLocks/>
            </p:cNvSpPr>
            <p:nvPr/>
          </p:nvSpPr>
          <p:spPr bwMode="auto">
            <a:xfrm rot="5400000">
              <a:off x="4955152" y="3090762"/>
              <a:ext cx="151484" cy="1234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3" name="Freeform 40"/>
            <p:cNvSpPr>
              <a:spLocks/>
            </p:cNvSpPr>
            <p:nvPr/>
          </p:nvSpPr>
          <p:spPr bwMode="auto">
            <a:xfrm>
              <a:off x="5010867" y="3271156"/>
              <a:ext cx="51500" cy="5994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4" name="Freeform 44"/>
            <p:cNvSpPr>
              <a:spLocks/>
            </p:cNvSpPr>
            <p:nvPr/>
          </p:nvSpPr>
          <p:spPr bwMode="auto">
            <a:xfrm rot="6941094">
              <a:off x="4846028" y="3290377"/>
              <a:ext cx="6318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5" name="Freeform 89"/>
            <p:cNvSpPr>
              <a:spLocks/>
            </p:cNvSpPr>
            <p:nvPr/>
          </p:nvSpPr>
          <p:spPr bwMode="auto">
            <a:xfrm>
              <a:off x="5086073" y="2990870"/>
              <a:ext cx="50682" cy="59136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6" name="Freeform 90"/>
            <p:cNvSpPr>
              <a:spLocks/>
            </p:cNvSpPr>
            <p:nvPr/>
          </p:nvSpPr>
          <p:spPr bwMode="auto">
            <a:xfrm rot="5400000">
              <a:off x="5255162" y="3050999"/>
              <a:ext cx="62376" cy="49047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7" name="Freeform 91"/>
            <p:cNvSpPr>
              <a:spLocks/>
            </p:cNvSpPr>
            <p:nvPr/>
          </p:nvSpPr>
          <p:spPr bwMode="auto">
            <a:xfrm rot="-1209519">
              <a:off x="5300247" y="2917154"/>
              <a:ext cx="50682" cy="59135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8" name="Freeform 92"/>
            <p:cNvSpPr>
              <a:spLocks/>
            </p:cNvSpPr>
            <p:nvPr/>
          </p:nvSpPr>
          <p:spPr bwMode="auto">
            <a:xfrm rot="-6428723">
              <a:off x="5130500" y="3077331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19" name="Freeform 93"/>
            <p:cNvSpPr>
              <a:spLocks/>
            </p:cNvSpPr>
            <p:nvPr/>
          </p:nvSpPr>
          <p:spPr bwMode="auto">
            <a:xfrm rot="6941094">
              <a:off x="5152983" y="2906000"/>
              <a:ext cx="6318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420" name="Freeform 106"/>
            <p:cNvSpPr>
              <a:spLocks/>
            </p:cNvSpPr>
            <p:nvPr/>
          </p:nvSpPr>
          <p:spPr bwMode="auto">
            <a:xfrm rot="6941094">
              <a:off x="5153389" y="2797855"/>
              <a:ext cx="62376" cy="48230"/>
            </a:xfrm>
            <a:custGeom>
              <a:avLst/>
              <a:gdLst>
                <a:gd name="T0" fmla="*/ 0 w 1448972"/>
                <a:gd name="T1" fmla="*/ 0 h 1617784"/>
                <a:gd name="T2" fmla="*/ 0 w 1448972"/>
                <a:gd name="T3" fmla="*/ 0 h 1617784"/>
                <a:gd name="T4" fmla="*/ 0 w 1448972"/>
                <a:gd name="T5" fmla="*/ 0 h 1617784"/>
                <a:gd name="T6" fmla="*/ 0 w 1448972"/>
                <a:gd name="T7" fmla="*/ 0 h 1617784"/>
                <a:gd name="T8" fmla="*/ 0 w 1448972"/>
                <a:gd name="T9" fmla="*/ 0 h 1617784"/>
                <a:gd name="T10" fmla="*/ 0 w 1448972"/>
                <a:gd name="T11" fmla="*/ 0 h 1617784"/>
                <a:gd name="T12" fmla="*/ 0 w 1448972"/>
                <a:gd name="T13" fmla="*/ 0 h 1617784"/>
                <a:gd name="T14" fmla="*/ 0 w 1448972"/>
                <a:gd name="T15" fmla="*/ 0 h 1617784"/>
                <a:gd name="T16" fmla="*/ 0 w 1448972"/>
                <a:gd name="T17" fmla="*/ 0 h 1617784"/>
                <a:gd name="T18" fmla="*/ 0 w 1448972"/>
                <a:gd name="T19" fmla="*/ 0 h 1617784"/>
                <a:gd name="T20" fmla="*/ 0 w 1448972"/>
                <a:gd name="T21" fmla="*/ 0 h 1617784"/>
                <a:gd name="T22" fmla="*/ 0 w 1448972"/>
                <a:gd name="T23" fmla="*/ 0 h 1617784"/>
                <a:gd name="T24" fmla="*/ 0 w 1448972"/>
                <a:gd name="T25" fmla="*/ 0 h 1617784"/>
                <a:gd name="T26" fmla="*/ 0 w 1448972"/>
                <a:gd name="T27" fmla="*/ 0 h 1617784"/>
                <a:gd name="T28" fmla="*/ 0 w 1448972"/>
                <a:gd name="T29" fmla="*/ 0 h 1617784"/>
                <a:gd name="T30" fmla="*/ 0 w 1448972"/>
                <a:gd name="T31" fmla="*/ 0 h 16177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48972"/>
                <a:gd name="T49" fmla="*/ 0 h 1617784"/>
                <a:gd name="T50" fmla="*/ 1448972 w 1448972"/>
                <a:gd name="T51" fmla="*/ 1617784 h 16177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48972" h="1617784">
                  <a:moveTo>
                    <a:pt x="154744" y="56271"/>
                  </a:moveTo>
                  <a:lnTo>
                    <a:pt x="0" y="1139483"/>
                  </a:lnTo>
                  <a:lnTo>
                    <a:pt x="407963" y="1603717"/>
                  </a:lnTo>
                  <a:lnTo>
                    <a:pt x="942535" y="1617784"/>
                  </a:lnTo>
                  <a:lnTo>
                    <a:pt x="1097280" y="1434904"/>
                  </a:lnTo>
                  <a:lnTo>
                    <a:pt x="1350498" y="1139483"/>
                  </a:lnTo>
                  <a:lnTo>
                    <a:pt x="1280160" y="998806"/>
                  </a:lnTo>
                  <a:lnTo>
                    <a:pt x="1448972" y="731520"/>
                  </a:lnTo>
                  <a:lnTo>
                    <a:pt x="1181686" y="534572"/>
                  </a:lnTo>
                  <a:lnTo>
                    <a:pt x="1181686" y="393895"/>
                  </a:lnTo>
                  <a:lnTo>
                    <a:pt x="970671" y="126609"/>
                  </a:lnTo>
                  <a:lnTo>
                    <a:pt x="759655" y="112541"/>
                  </a:lnTo>
                  <a:lnTo>
                    <a:pt x="633046" y="84406"/>
                  </a:lnTo>
                  <a:lnTo>
                    <a:pt x="506437" y="0"/>
                  </a:lnTo>
                  <a:lnTo>
                    <a:pt x="365760" y="0"/>
                  </a:lnTo>
                  <a:lnTo>
                    <a:pt x="154744" y="56271"/>
                  </a:lnTo>
                  <a:close/>
                </a:path>
              </a:pathLst>
            </a:cu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572" name="Arc 571"/>
          <p:cNvSpPr/>
          <p:nvPr/>
        </p:nvSpPr>
        <p:spPr bwMode="auto">
          <a:xfrm rot="16830921">
            <a:off x="6696076" y="3305175"/>
            <a:ext cx="2171700" cy="2238375"/>
          </a:xfrm>
          <a:prstGeom prst="arc">
            <a:avLst>
              <a:gd name="adj1" fmla="val 20194670"/>
              <a:gd name="adj2" fmla="val 0"/>
            </a:avLst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573" name="Arc 572"/>
          <p:cNvSpPr/>
          <p:nvPr/>
        </p:nvSpPr>
        <p:spPr bwMode="auto">
          <a:xfrm rot="10800000" flipH="1">
            <a:off x="6810375" y="1476375"/>
            <a:ext cx="2171700" cy="2238375"/>
          </a:xfrm>
          <a:prstGeom prst="arc">
            <a:avLst>
              <a:gd name="adj1" fmla="val 20194670"/>
              <a:gd name="adj2" fmla="val 0"/>
            </a:avLst>
          </a:prstGeom>
          <a:noFill/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212" name="Rectangle 211"/>
          <p:cNvSpPr>
            <a:spLocks noChangeArrowheads="1"/>
          </p:cNvSpPr>
          <p:nvPr/>
        </p:nvSpPr>
        <p:spPr bwMode="auto">
          <a:xfrm>
            <a:off x="6937375" y="3816350"/>
            <a:ext cx="20716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000" i="1" dirty="0">
                <a:latin typeface="+mn-lt"/>
                <a:cs typeface="+mn-cs"/>
              </a:rPr>
              <a:t>Easy!</a:t>
            </a:r>
          </a:p>
        </p:txBody>
      </p:sp>
      <p:sp>
        <p:nvSpPr>
          <p:cNvPr id="213" name="Freeform 212"/>
          <p:cNvSpPr/>
          <p:nvPr/>
        </p:nvSpPr>
        <p:spPr bwMode="auto">
          <a:xfrm>
            <a:off x="6267450" y="3505200"/>
            <a:ext cx="1000125" cy="46038"/>
          </a:xfrm>
          <a:custGeom>
            <a:avLst/>
            <a:gdLst>
              <a:gd name="connsiteX0" fmla="*/ 152400 w 1000125"/>
              <a:gd name="connsiteY0" fmla="*/ 9525 h 390525"/>
              <a:gd name="connsiteX1" fmla="*/ 819150 w 1000125"/>
              <a:gd name="connsiteY1" fmla="*/ 0 h 390525"/>
              <a:gd name="connsiteX2" fmla="*/ 1000125 w 1000125"/>
              <a:gd name="connsiteY2" fmla="*/ 209550 h 390525"/>
              <a:gd name="connsiteX3" fmla="*/ 819150 w 1000125"/>
              <a:gd name="connsiteY3" fmla="*/ 381000 h 390525"/>
              <a:gd name="connsiteX4" fmla="*/ 171450 w 1000125"/>
              <a:gd name="connsiteY4" fmla="*/ 390525 h 390525"/>
              <a:gd name="connsiteX5" fmla="*/ 0 w 1000125"/>
              <a:gd name="connsiteY5" fmla="*/ 228600 h 390525"/>
              <a:gd name="connsiteX6" fmla="*/ 152400 w 1000125"/>
              <a:gd name="connsiteY6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90525">
                <a:moveTo>
                  <a:pt x="152400" y="9525"/>
                </a:moveTo>
                <a:lnTo>
                  <a:pt x="819150" y="0"/>
                </a:lnTo>
                <a:lnTo>
                  <a:pt x="1000125" y="209550"/>
                </a:lnTo>
                <a:lnTo>
                  <a:pt x="819150" y="381000"/>
                </a:lnTo>
                <a:lnTo>
                  <a:pt x="171450" y="390525"/>
                </a:lnTo>
                <a:lnTo>
                  <a:pt x="0" y="228600"/>
                </a:lnTo>
                <a:lnTo>
                  <a:pt x="152400" y="9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214" name="Freeform 213"/>
          <p:cNvSpPr/>
          <p:nvPr/>
        </p:nvSpPr>
        <p:spPr bwMode="auto">
          <a:xfrm rot="19396719">
            <a:off x="6372225" y="3295650"/>
            <a:ext cx="1000125" cy="46038"/>
          </a:xfrm>
          <a:custGeom>
            <a:avLst/>
            <a:gdLst>
              <a:gd name="connsiteX0" fmla="*/ 152400 w 1000125"/>
              <a:gd name="connsiteY0" fmla="*/ 9525 h 390525"/>
              <a:gd name="connsiteX1" fmla="*/ 819150 w 1000125"/>
              <a:gd name="connsiteY1" fmla="*/ 0 h 390525"/>
              <a:gd name="connsiteX2" fmla="*/ 1000125 w 1000125"/>
              <a:gd name="connsiteY2" fmla="*/ 209550 h 390525"/>
              <a:gd name="connsiteX3" fmla="*/ 819150 w 1000125"/>
              <a:gd name="connsiteY3" fmla="*/ 381000 h 390525"/>
              <a:gd name="connsiteX4" fmla="*/ 171450 w 1000125"/>
              <a:gd name="connsiteY4" fmla="*/ 390525 h 390525"/>
              <a:gd name="connsiteX5" fmla="*/ 0 w 1000125"/>
              <a:gd name="connsiteY5" fmla="*/ 228600 h 390525"/>
              <a:gd name="connsiteX6" fmla="*/ 152400 w 1000125"/>
              <a:gd name="connsiteY6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90525">
                <a:moveTo>
                  <a:pt x="152400" y="9525"/>
                </a:moveTo>
                <a:lnTo>
                  <a:pt x="819150" y="0"/>
                </a:lnTo>
                <a:lnTo>
                  <a:pt x="1000125" y="209550"/>
                </a:lnTo>
                <a:lnTo>
                  <a:pt x="819150" y="381000"/>
                </a:lnTo>
                <a:lnTo>
                  <a:pt x="171450" y="390525"/>
                </a:lnTo>
                <a:lnTo>
                  <a:pt x="0" y="228600"/>
                </a:lnTo>
                <a:lnTo>
                  <a:pt x="152400" y="9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  <p:sp>
        <p:nvSpPr>
          <p:cNvPr id="215" name="Freeform 214"/>
          <p:cNvSpPr/>
          <p:nvPr/>
        </p:nvSpPr>
        <p:spPr bwMode="auto">
          <a:xfrm rot="21447503">
            <a:off x="6505575" y="3667125"/>
            <a:ext cx="1000125" cy="46038"/>
          </a:xfrm>
          <a:custGeom>
            <a:avLst/>
            <a:gdLst>
              <a:gd name="connsiteX0" fmla="*/ 152400 w 1000125"/>
              <a:gd name="connsiteY0" fmla="*/ 9525 h 390525"/>
              <a:gd name="connsiteX1" fmla="*/ 819150 w 1000125"/>
              <a:gd name="connsiteY1" fmla="*/ 0 h 390525"/>
              <a:gd name="connsiteX2" fmla="*/ 1000125 w 1000125"/>
              <a:gd name="connsiteY2" fmla="*/ 209550 h 390525"/>
              <a:gd name="connsiteX3" fmla="*/ 819150 w 1000125"/>
              <a:gd name="connsiteY3" fmla="*/ 381000 h 390525"/>
              <a:gd name="connsiteX4" fmla="*/ 171450 w 1000125"/>
              <a:gd name="connsiteY4" fmla="*/ 390525 h 390525"/>
              <a:gd name="connsiteX5" fmla="*/ 0 w 1000125"/>
              <a:gd name="connsiteY5" fmla="*/ 228600 h 390525"/>
              <a:gd name="connsiteX6" fmla="*/ 152400 w 1000125"/>
              <a:gd name="connsiteY6" fmla="*/ 9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390525">
                <a:moveTo>
                  <a:pt x="152400" y="9525"/>
                </a:moveTo>
                <a:lnTo>
                  <a:pt x="819150" y="0"/>
                </a:lnTo>
                <a:lnTo>
                  <a:pt x="1000125" y="209550"/>
                </a:lnTo>
                <a:lnTo>
                  <a:pt x="819150" y="381000"/>
                </a:lnTo>
                <a:lnTo>
                  <a:pt x="171450" y="390525"/>
                </a:lnTo>
                <a:lnTo>
                  <a:pt x="0" y="228600"/>
                </a:lnTo>
                <a:lnTo>
                  <a:pt x="152400" y="95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-233363" y="420688"/>
            <a:ext cx="9906001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New “combinatorial” experimental design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5441" y="1627300"/>
            <a:ext cx="2173857" cy="1785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PEG4000</a:t>
            </a:r>
            <a:r>
              <a:rPr lang="en-US" sz="1600" dirty="0">
                <a:latin typeface="+mn-lt"/>
                <a:cs typeface="+mn-cs"/>
              </a:rPr>
              <a:t>, MgCl2, </a:t>
            </a:r>
            <a:r>
              <a:rPr lang="en-US" sz="1600" dirty="0" smtClean="0">
                <a:latin typeface="+mn-lt"/>
                <a:cs typeface="+mn-cs"/>
              </a:rPr>
              <a:t>citrate </a:t>
            </a:r>
            <a:r>
              <a:rPr lang="en-US" sz="1600" dirty="0">
                <a:latin typeface="+mn-lt"/>
                <a:cs typeface="+mn-cs"/>
              </a:rPr>
              <a:t>pH5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4" name="Picture 2" descr="C:\Users\Patrick\Documents\Powerpoint\CrystalReshuffl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525" y="2893137"/>
            <a:ext cx="8701088" cy="217646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48307" y="1955095"/>
            <a:ext cx="2173857" cy="14619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en-US" sz="1600" dirty="0" smtClean="0">
                <a:latin typeface="+mn-lt"/>
                <a:cs typeface="+mn-cs"/>
              </a:rPr>
              <a:t>PEG600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CaCl2, </a:t>
            </a:r>
            <a:r>
              <a:rPr lang="en-US" sz="1600" dirty="0">
                <a:latin typeface="+mn-lt"/>
                <a:cs typeface="+mn-cs"/>
              </a:rPr>
              <a:t>TRIS pH8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7660" y="2274283"/>
            <a:ext cx="2173857" cy="1138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sz="1600" dirty="0" smtClean="0">
                <a:latin typeface="+mn-lt"/>
                <a:cs typeface="+mn-cs"/>
              </a:rPr>
              <a:t>NaCl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+mn-lt"/>
                <a:cs typeface="+mn-cs"/>
              </a:rPr>
              <a:t>i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  <a:cs typeface="+mn-cs"/>
              </a:rPr>
              <a:t>midazole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pH6</a:t>
            </a: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61516" y="2274281"/>
            <a:ext cx="2173857" cy="1138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	PEG 4000, CaCl2, </a:t>
            </a:r>
            <a:r>
              <a:rPr lang="en-US" sz="1600" dirty="0" err="1" smtClean="0">
                <a:solidFill>
                  <a:schemeClr val="tx2"/>
                </a:solidFill>
                <a:latin typeface="+mn-lt"/>
                <a:cs typeface="+mn-cs"/>
              </a:rPr>
              <a:t>imidazole</a:t>
            </a:r>
            <a:r>
              <a:rPr lang="en-US" sz="1600" dirty="0" smtClean="0">
                <a:solidFill>
                  <a:schemeClr val="tx2"/>
                </a:solidFill>
                <a:latin typeface="+mn-lt"/>
                <a:cs typeface="+mn-cs"/>
              </a:rPr>
              <a:t> pH6</a:t>
            </a:r>
            <a:endParaRPr lang="en-US" sz="16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185738" indent="-185738" eaLnBrk="0" hangingPunct="0">
              <a:spcAft>
                <a:spcPts val="600"/>
              </a:spcAft>
              <a:defRPr/>
            </a:pPr>
            <a:endParaRPr lang="en-US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546100"/>
            <a:ext cx="9906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</a:rPr>
              <a:t>rMMS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: comments by Allan D’Arcy</a:t>
            </a:r>
            <a:endParaRPr lang="en-US" sz="2000" u="sng" dirty="0">
              <a:latin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79475" y="1587500"/>
            <a:ext cx="7521575" cy="2554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GB" sz="2000" dirty="0">
                <a:latin typeface="+mj-lt"/>
              </a:rPr>
              <a:t>Freeze your seed stock – then you can always reproduce your crystals (even years later)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sz="20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000" dirty="0" err="1" smtClean="0">
                <a:latin typeface="+mj-lt"/>
              </a:rPr>
              <a:t>rMMS</a:t>
            </a:r>
            <a:r>
              <a:rPr lang="en-GB" sz="2000" dirty="0" smtClean="0">
                <a:latin typeface="+mj-lt"/>
              </a:rPr>
              <a:t> greatly reduces the need for crystal optimization</a:t>
            </a:r>
            <a:endParaRPr lang="en-GB" sz="20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GB" sz="20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000" dirty="0">
                <a:latin typeface="+mj-lt"/>
              </a:rPr>
              <a:t>So always do it – unless you </a:t>
            </a:r>
            <a:r>
              <a:rPr lang="en-GB" sz="2000" dirty="0" smtClean="0">
                <a:latin typeface="+mj-lt"/>
              </a:rPr>
              <a:t>can solve </a:t>
            </a:r>
            <a:r>
              <a:rPr lang="en-GB" sz="2000" dirty="0">
                <a:latin typeface="+mj-lt"/>
              </a:rPr>
              <a:t>the structure </a:t>
            </a:r>
            <a:r>
              <a:rPr lang="en-GB" sz="2000" dirty="0" smtClean="0">
                <a:latin typeface="+mj-lt"/>
              </a:rPr>
              <a:t>with crystals taken straight </a:t>
            </a:r>
            <a:r>
              <a:rPr lang="en-GB" sz="2000" dirty="0">
                <a:latin typeface="+mj-lt"/>
              </a:rPr>
              <a:t>from your </a:t>
            </a:r>
            <a:r>
              <a:rPr lang="en-GB" sz="2000" dirty="0" smtClean="0">
                <a:latin typeface="+mj-lt"/>
              </a:rPr>
              <a:t>initial screens</a:t>
            </a:r>
            <a:endParaRPr lang="en-GB" sz="2000" dirty="0">
              <a:latin typeface="+mj-lt"/>
            </a:endParaRPr>
          </a:p>
          <a:p>
            <a:pPr algn="ctr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3288" y="1798638"/>
            <a:ext cx="80454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400" dirty="0">
                <a:latin typeface="+mn-lt"/>
                <a:ea typeface="Times New Roman"/>
                <a:cs typeface="Times New Roman"/>
              </a:rPr>
              <a:t>Thank you for listening!</a:t>
            </a: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18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3288" y="1798638"/>
            <a:ext cx="8045450" cy="29854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GB" sz="2400" dirty="0">
                <a:latin typeface="+mn-lt"/>
                <a:ea typeface="Times New Roman"/>
                <a:cs typeface="Times New Roman"/>
              </a:rPr>
              <a:t>Thank you for listening!</a:t>
            </a:r>
          </a:p>
          <a:p>
            <a:pPr eaLnBrk="0" hangingPunct="0">
              <a:defRPr/>
            </a:pPr>
            <a:endParaRPr lang="en-GB" sz="2400" i="1" dirty="0">
              <a:latin typeface="+mn-lt"/>
              <a:cs typeface="Times New Roman"/>
            </a:endParaRPr>
          </a:p>
          <a:p>
            <a:pPr eaLnBrk="0" hangingPunct="0">
              <a:defRPr/>
            </a:pPr>
            <a:endParaRPr lang="en-GB" sz="2000" dirty="0">
              <a:latin typeface="+mn-lt"/>
              <a:ea typeface="Times New Roman"/>
              <a:cs typeface="Times New Roman"/>
            </a:endParaRPr>
          </a:p>
          <a:p>
            <a:pPr eaLnBrk="0" hangingPunct="0">
              <a:defRPr/>
            </a:pPr>
            <a:r>
              <a:rPr lang="en-GB" sz="2000" dirty="0" smtClean="0">
                <a:latin typeface="+mn-lt"/>
                <a:ea typeface="Times New Roman"/>
                <a:cs typeface="Times New Roman"/>
              </a:rPr>
              <a:t>Microseeding paper: </a:t>
            </a:r>
          </a:p>
          <a:p>
            <a:pPr eaLnBrk="0" hangingPunct="0">
              <a:defRPr/>
            </a:pPr>
            <a:endParaRPr lang="en-GB" sz="2000" dirty="0" smtClean="0">
              <a:latin typeface="+mn-lt"/>
              <a:ea typeface="Times New Roman"/>
              <a:cs typeface="Times New Roman"/>
            </a:endParaRPr>
          </a:p>
          <a:p>
            <a:pPr eaLnBrk="0" hangingPunct="0">
              <a:defRPr/>
            </a:pPr>
            <a:r>
              <a:rPr lang="en-GB" sz="2000" dirty="0" smtClean="0">
                <a:latin typeface="+mn-lt"/>
                <a:ea typeface="Times New Roman"/>
                <a:cs typeface="Times New Roman"/>
              </a:rPr>
              <a:t>Shaw </a:t>
            </a:r>
            <a:r>
              <a:rPr lang="en-GB" sz="2000" dirty="0">
                <a:latin typeface="+mn-lt"/>
                <a:ea typeface="Times New Roman"/>
                <a:cs typeface="Times New Roman"/>
              </a:rPr>
              <a:t>Stewart et al.,  </a:t>
            </a:r>
            <a:r>
              <a:rPr lang="en-GB" sz="2000" dirty="0" err="1">
                <a:latin typeface="+mn-lt"/>
                <a:ea typeface="Times New Roman"/>
                <a:cs typeface="Times New Roman"/>
              </a:rPr>
              <a:t>Cryst</a:t>
            </a:r>
            <a:r>
              <a:rPr lang="en-GB" sz="2000" dirty="0">
                <a:latin typeface="+mn-lt"/>
                <a:ea typeface="Times New Roman"/>
                <a:cs typeface="Times New Roman"/>
              </a:rPr>
              <a:t>. Growth Des., 2011, 11 (8), p3432. </a:t>
            </a:r>
            <a:endParaRPr lang="en-US" sz="2000" dirty="0">
              <a:latin typeface="+mn-lt"/>
              <a:ea typeface="Times New Roman"/>
              <a:cs typeface="Times New Roman"/>
            </a:endParaRPr>
          </a:p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2400" i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1800" i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31825" y="877888"/>
            <a:ext cx="9274175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eaLnBrk="0" hangingPunct="0">
              <a:defRPr/>
            </a:pPr>
            <a:r>
              <a:rPr lang="en-US" sz="2200" dirty="0" err="1">
                <a:latin typeface="+mn-lt"/>
                <a:cs typeface="+mn-cs"/>
              </a:rPr>
              <a:t>Crosslinking</a:t>
            </a:r>
            <a:r>
              <a:rPr lang="en-US" sz="2200" dirty="0">
                <a:latin typeface="+mn-lt"/>
                <a:cs typeface="+mn-cs"/>
              </a:rPr>
              <a:t> seed crystals after crushing</a:t>
            </a:r>
            <a:endParaRPr lang="en-US" sz="2800" dirty="0">
              <a:latin typeface="+mn-lt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3513" y="1981200"/>
          <a:ext cx="9263062" cy="2646364"/>
        </p:xfrm>
        <a:graphic>
          <a:graphicData uri="http://schemas.openxmlformats.org/drawingml/2006/table">
            <a:tbl>
              <a:tblPr/>
              <a:tblGrid>
                <a:gridCol w="1295400"/>
                <a:gridCol w="869950"/>
                <a:gridCol w="817562"/>
                <a:gridCol w="1177925"/>
                <a:gridCol w="1176338"/>
                <a:gridCol w="1177925"/>
                <a:gridCol w="1439862"/>
                <a:gridCol w="1308100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Protein 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Seeds in Hit Sol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Seeds in PEG 600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X-linked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seeds in PEG, used immediately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X-linked seeds in PEG, 1wk 20°C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Seeds in NaCl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X-linked seeds in NaCl, used immediately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X-linked seeds in NaCl, 1wk 20°C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Gluc. isom.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Hemoglobin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Trypsin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33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Times New Roman" pitchFamily="18" charset="0"/>
                        </a:rPr>
                        <a:t>25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457200"/>
            <a:ext cx="9906000" cy="466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Scaling up</a:t>
            </a: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US" sz="2000" u="sng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72100" y="3365500"/>
            <a:ext cx="3276600" cy="508000"/>
            <a:chOff x="496" y="2312"/>
            <a:chExt cx="2064" cy="320"/>
          </a:xfrm>
        </p:grpSpPr>
        <p:sp>
          <p:nvSpPr>
            <p:cNvPr id="9227" name="Line 4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228" name="Arc 5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9229" name="Arc 6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22400" y="3657600"/>
            <a:ext cx="965200" cy="177800"/>
            <a:chOff x="496" y="2312"/>
            <a:chExt cx="2064" cy="320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225" name="Arc 9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9226" name="Arc 10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5543550" y="4238625"/>
            <a:ext cx="2882900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1 + 1 </a:t>
            </a:r>
            <a:r>
              <a:rPr lang="el-GR" sz="2000" dirty="0">
                <a:latin typeface="+mn-lt"/>
                <a:cs typeface="Times New Roman"/>
              </a:rPr>
              <a:t>µ</a:t>
            </a:r>
            <a:r>
              <a:rPr lang="en-GB" sz="2000" dirty="0">
                <a:latin typeface="+mn-lt"/>
              </a:rPr>
              <a:t>l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654050" y="4238625"/>
            <a:ext cx="2882900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100 + 100 </a:t>
            </a:r>
            <a:r>
              <a:rPr lang="en-GB" sz="2000" dirty="0" err="1">
                <a:latin typeface="+mn-lt"/>
              </a:rPr>
              <a:t>nl</a:t>
            </a:r>
            <a:endParaRPr lang="en-GB" sz="2000" dirty="0">
              <a:latin typeface="+mn-lt"/>
            </a:endParaRPr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3797300" y="3784600"/>
            <a:ext cx="1143000" cy="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457200"/>
            <a:ext cx="9906000" cy="440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3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Scaling up</a:t>
            </a: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US" sz="2000" u="sng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72100" y="3365500"/>
            <a:ext cx="3276600" cy="508000"/>
            <a:chOff x="496" y="2312"/>
            <a:chExt cx="2064" cy="320"/>
          </a:xfrm>
        </p:grpSpPr>
        <p:sp>
          <p:nvSpPr>
            <p:cNvPr id="10251" name="Line 4" descr="tartan3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52" name="Arc 5" descr="tartan3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tile tx="0" ty="0" sx="100000" sy="100000" flip="none" algn="tl"/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0253" name="Arc 6" descr="tartan3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tile tx="0" ty="0" sx="100000" sy="100000" flip="none" algn="tl"/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22400" y="3657600"/>
            <a:ext cx="965200" cy="177800"/>
            <a:chOff x="496" y="2312"/>
            <a:chExt cx="2064" cy="320"/>
          </a:xfrm>
        </p:grpSpPr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49" name="Arc 9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0250" name="Arc 10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064539" y="4238625"/>
            <a:ext cx="3840922" cy="10926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1 + 1 </a:t>
            </a:r>
            <a:r>
              <a:rPr lang="el-GR" sz="2000" dirty="0">
                <a:latin typeface="+mn-lt"/>
              </a:rPr>
              <a:t>μ</a:t>
            </a:r>
            <a:r>
              <a:rPr lang="en-GB" sz="2000" dirty="0">
                <a:latin typeface="+mn-lt"/>
              </a:rPr>
              <a:t>l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800" dirty="0" smtClean="0">
                <a:latin typeface="+mn-lt"/>
              </a:rPr>
              <a:t>Tartan indicates p</a:t>
            </a:r>
            <a:r>
              <a:rPr lang="en-GB" sz="1800" dirty="0" smtClean="0">
                <a:latin typeface="+mn-lt"/>
              </a:rPr>
              <a:t>recipitation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600" dirty="0" smtClean="0">
                <a:latin typeface="+mn-lt"/>
              </a:rPr>
              <a:t>(my family is Scottish!)</a:t>
            </a:r>
            <a:endParaRPr lang="el-GR" sz="1600" dirty="0">
              <a:latin typeface="+mn-lt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654050" y="4238625"/>
            <a:ext cx="2882900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100 + 100 </a:t>
            </a:r>
            <a:r>
              <a:rPr lang="en-GB" sz="2000" dirty="0" err="1">
                <a:latin typeface="+mn-lt"/>
              </a:rPr>
              <a:t>nl</a:t>
            </a:r>
            <a:endParaRPr lang="en-GB" sz="2000" dirty="0">
              <a:latin typeface="+mn-lt"/>
            </a:endParaRP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>
            <a:off x="3797300" y="3784600"/>
            <a:ext cx="1143000" cy="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" name="Freeform 18"/>
          <p:cNvSpPr/>
          <p:nvPr/>
        </p:nvSpPr>
        <p:spPr bwMode="auto">
          <a:xfrm>
            <a:off x="1720459" y="3709604"/>
            <a:ext cx="164678" cy="124977"/>
          </a:xfrm>
          <a:custGeom>
            <a:avLst/>
            <a:gdLst>
              <a:gd name="connsiteX0" fmla="*/ 0 w 164678"/>
              <a:gd name="connsiteY0" fmla="*/ 121342 h 121342"/>
              <a:gd name="connsiteX1" fmla="*/ 82339 w 164678"/>
              <a:gd name="connsiteY1" fmla="*/ 39003 h 121342"/>
              <a:gd name="connsiteX2" fmla="*/ 164678 w 164678"/>
              <a:gd name="connsiteY2" fmla="*/ 0 h 121342"/>
              <a:gd name="connsiteX3" fmla="*/ 134343 w 164678"/>
              <a:gd name="connsiteY3" fmla="*/ 60671 h 121342"/>
              <a:gd name="connsiteX4" fmla="*/ 78005 w 164678"/>
              <a:gd name="connsiteY4" fmla="*/ 121342 h 121342"/>
              <a:gd name="connsiteX0" fmla="*/ 0 w 164678"/>
              <a:gd name="connsiteY0" fmla="*/ 121342 h 133983"/>
              <a:gd name="connsiteX1" fmla="*/ 82339 w 164678"/>
              <a:gd name="connsiteY1" fmla="*/ 39003 h 133983"/>
              <a:gd name="connsiteX2" fmla="*/ 164678 w 164678"/>
              <a:gd name="connsiteY2" fmla="*/ 0 h 133983"/>
              <a:gd name="connsiteX3" fmla="*/ 134343 w 164678"/>
              <a:gd name="connsiteY3" fmla="*/ 60671 h 133983"/>
              <a:gd name="connsiteX4" fmla="*/ 10584 w 164678"/>
              <a:gd name="connsiteY4" fmla="*/ 133983 h 133983"/>
              <a:gd name="connsiteX0" fmla="*/ 0 w 164678"/>
              <a:gd name="connsiteY0" fmla="*/ 121342 h 133983"/>
              <a:gd name="connsiteX1" fmla="*/ 82339 w 164678"/>
              <a:gd name="connsiteY1" fmla="*/ 39003 h 133983"/>
              <a:gd name="connsiteX2" fmla="*/ 164678 w 164678"/>
              <a:gd name="connsiteY2" fmla="*/ 0 h 133983"/>
              <a:gd name="connsiteX3" fmla="*/ 134343 w 164678"/>
              <a:gd name="connsiteY3" fmla="*/ 60671 h 133983"/>
              <a:gd name="connsiteX4" fmla="*/ 87272 w 164678"/>
              <a:gd name="connsiteY4" fmla="*/ 124977 h 133983"/>
              <a:gd name="connsiteX5" fmla="*/ 10584 w 164678"/>
              <a:gd name="connsiteY5" fmla="*/ 133983 h 133983"/>
              <a:gd name="connsiteX0" fmla="*/ 0 w 164678"/>
              <a:gd name="connsiteY0" fmla="*/ 121342 h 124977"/>
              <a:gd name="connsiteX1" fmla="*/ 82339 w 164678"/>
              <a:gd name="connsiteY1" fmla="*/ 39003 h 124977"/>
              <a:gd name="connsiteX2" fmla="*/ 164678 w 164678"/>
              <a:gd name="connsiteY2" fmla="*/ 0 h 124977"/>
              <a:gd name="connsiteX3" fmla="*/ 134343 w 164678"/>
              <a:gd name="connsiteY3" fmla="*/ 60671 h 124977"/>
              <a:gd name="connsiteX4" fmla="*/ 87272 w 164678"/>
              <a:gd name="connsiteY4" fmla="*/ 124977 h 124977"/>
              <a:gd name="connsiteX5" fmla="*/ 2169 w 164678"/>
              <a:gd name="connsiteY5" fmla="*/ 119958 h 124977"/>
              <a:gd name="connsiteX0" fmla="*/ 3440 w 168118"/>
              <a:gd name="connsiteY0" fmla="*/ 121342 h 128373"/>
              <a:gd name="connsiteX1" fmla="*/ 85779 w 168118"/>
              <a:gd name="connsiteY1" fmla="*/ 39003 h 128373"/>
              <a:gd name="connsiteX2" fmla="*/ 168118 w 168118"/>
              <a:gd name="connsiteY2" fmla="*/ 0 h 128373"/>
              <a:gd name="connsiteX3" fmla="*/ 137783 w 168118"/>
              <a:gd name="connsiteY3" fmla="*/ 60671 h 128373"/>
              <a:gd name="connsiteX4" fmla="*/ 90712 w 168118"/>
              <a:gd name="connsiteY4" fmla="*/ 124977 h 128373"/>
              <a:gd name="connsiteX5" fmla="*/ 0 w 168118"/>
              <a:gd name="connsiteY5" fmla="*/ 128373 h 128373"/>
              <a:gd name="connsiteX0" fmla="*/ 0 w 164678"/>
              <a:gd name="connsiteY0" fmla="*/ 121342 h 124977"/>
              <a:gd name="connsiteX1" fmla="*/ 82339 w 164678"/>
              <a:gd name="connsiteY1" fmla="*/ 39003 h 124977"/>
              <a:gd name="connsiteX2" fmla="*/ 164678 w 164678"/>
              <a:gd name="connsiteY2" fmla="*/ 0 h 124977"/>
              <a:gd name="connsiteX3" fmla="*/ 134343 w 164678"/>
              <a:gd name="connsiteY3" fmla="*/ 60671 h 124977"/>
              <a:gd name="connsiteX4" fmla="*/ 87272 w 164678"/>
              <a:gd name="connsiteY4" fmla="*/ 124977 h 124977"/>
              <a:gd name="connsiteX5" fmla="*/ 2170 w 164678"/>
              <a:gd name="connsiteY5" fmla="*/ 122763 h 124977"/>
              <a:gd name="connsiteX0" fmla="*/ 0 w 164678"/>
              <a:gd name="connsiteY0" fmla="*/ 121342 h 124977"/>
              <a:gd name="connsiteX1" fmla="*/ 82339 w 164678"/>
              <a:gd name="connsiteY1" fmla="*/ 39003 h 124977"/>
              <a:gd name="connsiteX2" fmla="*/ 164678 w 164678"/>
              <a:gd name="connsiteY2" fmla="*/ 0 h 124977"/>
              <a:gd name="connsiteX3" fmla="*/ 134343 w 164678"/>
              <a:gd name="connsiteY3" fmla="*/ 60671 h 124977"/>
              <a:gd name="connsiteX4" fmla="*/ 73247 w 164678"/>
              <a:gd name="connsiteY4" fmla="*/ 124977 h 124977"/>
              <a:gd name="connsiteX5" fmla="*/ 2170 w 164678"/>
              <a:gd name="connsiteY5" fmla="*/ 122763 h 12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8" h="124977">
                <a:moveTo>
                  <a:pt x="0" y="121342"/>
                </a:moveTo>
                <a:lnTo>
                  <a:pt x="82339" y="39003"/>
                </a:lnTo>
                <a:lnTo>
                  <a:pt x="164678" y="0"/>
                </a:lnTo>
                <a:lnTo>
                  <a:pt x="134343" y="60671"/>
                </a:lnTo>
                <a:lnTo>
                  <a:pt x="73247" y="124977"/>
                </a:lnTo>
                <a:lnTo>
                  <a:pt x="2170" y="122763"/>
                </a:lnTo>
              </a:path>
            </a:pathLst>
          </a:custGeom>
          <a:solidFill>
            <a:srgbClr val="FF4A0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474663"/>
            <a:ext cx="9906000" cy="4665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Scaling up</a:t>
            </a: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US" sz="2000" u="sng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72100" y="3365500"/>
            <a:ext cx="3276600" cy="508000"/>
            <a:chOff x="496" y="2312"/>
            <a:chExt cx="2064" cy="320"/>
          </a:xfrm>
        </p:grpSpPr>
        <p:sp>
          <p:nvSpPr>
            <p:cNvPr id="11276" name="Line 4" descr="tartan3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277" name="Arc 5" descr="tartan3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tile tx="0" ty="0" sx="100000" sy="100000" flip="none" algn="tl"/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1278" name="Arc 6" descr="tartan3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tile tx="0" ty="0" sx="100000" sy="100000" flip="none" algn="tl"/>
            </a:blip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22400" y="3657600"/>
            <a:ext cx="965200" cy="177800"/>
            <a:chOff x="496" y="2312"/>
            <a:chExt cx="2064" cy="320"/>
          </a:xfrm>
        </p:grpSpPr>
        <p:sp>
          <p:nvSpPr>
            <p:cNvPr id="11273" name="Line 8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274" name="Arc 9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1275" name="Arc 10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5543550" y="4238625"/>
            <a:ext cx="3402013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Low surface to volume ratio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654050" y="4238625"/>
            <a:ext cx="3209925" cy="307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+mn-lt"/>
              </a:rPr>
              <a:t>High surface to volume ratio</a:t>
            </a: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793750" y="4797425"/>
            <a:ext cx="2882900" cy="123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GB" sz="1600" dirty="0">
                <a:latin typeface="+mn-lt"/>
              </a:rPr>
              <a:t>More protein is lost at the air/liquid interface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r>
              <a:rPr lang="en-GB" sz="1600" dirty="0">
                <a:latin typeface="+mn-lt"/>
              </a:rPr>
              <a:t>Equilibration is faster</a:t>
            </a:r>
          </a:p>
          <a:p>
            <a:pPr marL="177800" indent="-177800">
              <a:spcBef>
                <a:spcPct val="50000"/>
              </a:spcBef>
              <a:buFontTx/>
              <a:buChar char="•"/>
              <a:defRPr/>
            </a:pPr>
            <a:endParaRPr lang="en-GB" sz="1600" dirty="0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>
            <a:off x="3797300" y="3784600"/>
            <a:ext cx="1143000" cy="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457200"/>
            <a:ext cx="9906000" cy="466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Scaling up</a:t>
            </a: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US" sz="2000" u="sng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72100" y="3365500"/>
            <a:ext cx="3276600" cy="508000"/>
            <a:chOff x="496" y="2312"/>
            <a:chExt cx="2064" cy="320"/>
          </a:xfrm>
        </p:grpSpPr>
        <p:sp>
          <p:nvSpPr>
            <p:cNvPr id="12299" name="Line 4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00" name="Arc 5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2301" name="Arc 6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22400" y="3657600"/>
            <a:ext cx="965200" cy="177800"/>
            <a:chOff x="496" y="2312"/>
            <a:chExt cx="2064" cy="320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97" name="Arc 9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2298" name="Arc 10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543550" y="4238625"/>
            <a:ext cx="2459038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+mn-lt"/>
              </a:rPr>
              <a:t>Scales up to 1 + 1 </a:t>
            </a:r>
            <a:r>
              <a:rPr lang="el-GR" sz="1600" dirty="0">
                <a:latin typeface="+mn-lt"/>
              </a:rPr>
              <a:t>μ</a:t>
            </a:r>
            <a:r>
              <a:rPr lang="en-GB" sz="1600" dirty="0">
                <a:latin typeface="+mn-lt"/>
              </a:rPr>
              <a:t>l (Heather </a:t>
            </a:r>
            <a:r>
              <a:rPr lang="en-GB" sz="1600" dirty="0" err="1">
                <a:latin typeface="+mn-lt"/>
              </a:rPr>
              <a:t>Ringrose</a:t>
            </a:r>
            <a:r>
              <a:rPr lang="en-GB" sz="1600" dirty="0">
                <a:latin typeface="+mn-lt"/>
              </a:rPr>
              <a:t>, Pfizer)</a:t>
            </a:r>
            <a:endParaRPr lang="el-GR" sz="1600" dirty="0">
              <a:latin typeface="+mn-lt"/>
            </a:endParaRP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654050" y="4238625"/>
            <a:ext cx="2325688" cy="488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+mn-lt"/>
              </a:rPr>
              <a:t>Try 200 </a:t>
            </a:r>
            <a:r>
              <a:rPr lang="en-GB" sz="1600" dirty="0" err="1">
                <a:latin typeface="+mn-lt"/>
              </a:rPr>
              <a:t>nl</a:t>
            </a:r>
            <a:r>
              <a:rPr lang="en-GB" sz="1600" dirty="0">
                <a:latin typeface="+mn-lt"/>
              </a:rPr>
              <a:t> (protein) +  100 </a:t>
            </a:r>
            <a:r>
              <a:rPr lang="en-GB" sz="1600" dirty="0" err="1">
                <a:latin typeface="+mn-lt"/>
              </a:rPr>
              <a:t>nl</a:t>
            </a:r>
            <a:r>
              <a:rPr lang="en-GB" sz="1600" dirty="0">
                <a:latin typeface="+mn-lt"/>
              </a:rPr>
              <a:t> (reservoir solution)</a:t>
            </a: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3797300" y="3784600"/>
            <a:ext cx="1143000" cy="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457200"/>
            <a:ext cx="9906000" cy="466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</a:rPr>
              <a:t>Scaling up</a:t>
            </a: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GB" sz="2000" u="sng" dirty="0"/>
          </a:p>
          <a:p>
            <a:pPr algn="ctr">
              <a:defRPr/>
            </a:pPr>
            <a:endParaRPr lang="en-US" sz="2000" u="sng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72100" y="3365500"/>
            <a:ext cx="3276600" cy="508000"/>
            <a:chOff x="496" y="2312"/>
            <a:chExt cx="2064" cy="320"/>
          </a:xfrm>
        </p:grpSpPr>
        <p:sp>
          <p:nvSpPr>
            <p:cNvPr id="13323" name="Line 4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24" name="Arc 5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3325" name="Arc 6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22400" y="3657600"/>
            <a:ext cx="965200" cy="177800"/>
            <a:chOff x="496" y="2312"/>
            <a:chExt cx="2064" cy="320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496" y="2632"/>
              <a:ext cx="2064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21" name="Arc 9"/>
            <p:cNvSpPr>
              <a:spLocks/>
            </p:cNvSpPr>
            <p:nvPr/>
          </p:nvSpPr>
          <p:spPr bwMode="auto">
            <a:xfrm rot="10800000" flipV="1">
              <a:off x="85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13322" name="Arc 10"/>
            <p:cNvSpPr>
              <a:spLocks/>
            </p:cNvSpPr>
            <p:nvPr/>
          </p:nvSpPr>
          <p:spPr bwMode="auto">
            <a:xfrm rot="10800000" flipH="1" flipV="1">
              <a:off x="1496" y="2312"/>
              <a:ext cx="648" cy="3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GB"/>
            </a:p>
          </p:txBody>
        </p:sp>
      </p:grp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5543550" y="4238625"/>
            <a:ext cx="2830513" cy="123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1600" dirty="0">
                <a:latin typeface="+mn-lt"/>
              </a:rPr>
              <a:t>Scales up to 0.5 + 1 </a:t>
            </a:r>
            <a:r>
              <a:rPr lang="el-GR" sz="1600" dirty="0">
                <a:latin typeface="+mn-lt"/>
              </a:rPr>
              <a:t>μ</a:t>
            </a:r>
            <a:r>
              <a:rPr lang="en-GB" sz="1600" dirty="0">
                <a:latin typeface="+mn-lt"/>
              </a:rPr>
              <a:t>l </a:t>
            </a:r>
          </a:p>
          <a:p>
            <a:pPr>
              <a:spcBef>
                <a:spcPts val="0"/>
              </a:spcBef>
              <a:defRPr/>
            </a:pPr>
            <a:r>
              <a:rPr lang="en-GB" sz="1600" dirty="0">
                <a:latin typeface="+mn-lt"/>
              </a:rPr>
              <a:t>(Heather </a:t>
            </a:r>
            <a:r>
              <a:rPr lang="en-GB" sz="1600" dirty="0" err="1">
                <a:latin typeface="+mn-lt"/>
              </a:rPr>
              <a:t>Ringrose</a:t>
            </a:r>
            <a:r>
              <a:rPr lang="en-GB" sz="1600" dirty="0">
                <a:latin typeface="+mn-lt"/>
              </a:rPr>
              <a:t>, Pfizer)</a:t>
            </a:r>
          </a:p>
          <a:p>
            <a:pPr>
              <a:spcBef>
                <a:spcPct val="50000"/>
              </a:spcBef>
              <a:defRPr/>
            </a:pPr>
            <a:endParaRPr lang="en-GB" sz="16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+mn-lt"/>
              </a:rPr>
              <a:t>Increase the salt by 50 – 100%</a:t>
            </a:r>
            <a:endParaRPr lang="el-GR" sz="1600" dirty="0">
              <a:latin typeface="+mn-lt"/>
            </a:endParaRP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654050" y="4238625"/>
            <a:ext cx="2325688" cy="1222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+mn-lt"/>
              </a:rPr>
              <a:t>100 nl (protein) +  100 nl (reservoir solution)</a:t>
            </a:r>
          </a:p>
          <a:p>
            <a:pPr>
              <a:spcBef>
                <a:spcPct val="50000"/>
              </a:spcBef>
              <a:defRPr/>
            </a:pPr>
            <a:endParaRPr lang="en-GB" sz="1600" dirty="0"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600" dirty="0">
                <a:latin typeface="+mn-lt"/>
              </a:rPr>
              <a:t>Equilibrates faster</a:t>
            </a:r>
          </a:p>
        </p:txBody>
      </p:sp>
      <p:sp>
        <p:nvSpPr>
          <p:cNvPr id="13319" name="Line 13"/>
          <p:cNvSpPr>
            <a:spLocks noChangeShapeType="1"/>
          </p:cNvSpPr>
          <p:nvPr/>
        </p:nvSpPr>
        <p:spPr bwMode="auto">
          <a:xfrm>
            <a:off x="3797300" y="3784600"/>
            <a:ext cx="1143000" cy="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mal">
  <a:themeElements>
    <a:clrScheme name="normal.ppt 12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D16E3D"/>
      </a:accent1>
      <a:accent2>
        <a:srgbClr val="3366CC"/>
      </a:accent2>
      <a:accent3>
        <a:srgbClr val="AAAAB8"/>
      </a:accent3>
      <a:accent4>
        <a:srgbClr val="DADADA"/>
      </a:accent4>
      <a:accent5>
        <a:srgbClr val="E5BAAF"/>
      </a:accent5>
      <a:accent6>
        <a:srgbClr val="2D5CB9"/>
      </a:accent6>
      <a:hlink>
        <a:srgbClr val="CCCCFF"/>
      </a:hlink>
      <a:folHlink>
        <a:srgbClr val="99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normal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8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.ppt 9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CC0000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E2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.ppt 10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0000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A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.ppt 11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0000"/>
        </a:accent1>
        <a:accent2>
          <a:srgbClr val="3366CC"/>
        </a:accent2>
        <a:accent3>
          <a:srgbClr val="AAAAB8"/>
        </a:accent3>
        <a:accent4>
          <a:srgbClr val="DADADA"/>
        </a:accent4>
        <a:accent5>
          <a:srgbClr val="AAAAAA"/>
        </a:accent5>
        <a:accent6>
          <a:srgbClr val="2D5C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.ppt 12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D16E3D"/>
        </a:accent1>
        <a:accent2>
          <a:srgbClr val="3366CC"/>
        </a:accent2>
        <a:accent3>
          <a:srgbClr val="AAAAB8"/>
        </a:accent3>
        <a:accent4>
          <a:srgbClr val="DADADA"/>
        </a:accent4>
        <a:accent5>
          <a:srgbClr val="E5BAAF"/>
        </a:accent5>
        <a:accent6>
          <a:srgbClr val="2D5CB9"/>
        </a:accent6>
        <a:hlink>
          <a:srgbClr val="CCCC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h:\data\normal.ppt</Template>
  <TotalTime>20689</TotalTime>
  <Pages>16</Pages>
  <Words>5138</Words>
  <Application>Microsoft Office PowerPoint</Application>
  <PresentationFormat>A4 Paper (210x297 mm)</PresentationFormat>
  <Paragraphs>1477</Paragraphs>
  <Slides>99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normal</vt:lpstr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Phase diagram of a protein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Phase diagram of a protein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CC</dc:creator>
  <cp:lastModifiedBy>Patrick Shaw Stewart</cp:lastModifiedBy>
  <cp:revision>807</cp:revision>
  <cp:lastPrinted>2001-08-08T12:14:41Z</cp:lastPrinted>
  <dcterms:created xsi:type="dcterms:W3CDTF">1997-11-03T15:22:56Z</dcterms:created>
  <dcterms:modified xsi:type="dcterms:W3CDTF">2012-03-27T14:42:22Z</dcterms:modified>
</cp:coreProperties>
</file>